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93400"/>
  <p:notesSz cx="7556500" cy="106934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442142"/>
            <a:ext cx="1234338" cy="5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ANTGQS+Harlow Solid Italic,Italic"/>
                <a:cs typeface="ANTGQS+Harlow Solid Italic,Italic"/>
              </a:rPr>
              <a:t>L</a:t>
            </a:r>
            <a:r>
              <a:rPr sz="1600" i="1" spc="-327">
                <a:solidFill>
                  <a:srgbClr val="FF0000"/>
                </a:solidFill>
                <a:latin typeface="ANTGQS+Harlow Solid Italic,Italic"/>
                <a:cs typeface="ANTGQS+Harlow Solid Italic,Italic"/>
              </a:rPr>
              <a:t> </a:t>
            </a:r>
            <a:r>
              <a:rPr sz="1600" i="1" spc="-18">
                <a:solidFill>
                  <a:srgbClr val="FF0000"/>
                </a:solidFill>
                <a:latin typeface="ANTGQS+Harlow Solid Italic,Italic"/>
                <a:cs typeface="ANTGQS+Harlow Solid Italic,Italic"/>
              </a:rPr>
              <a:t>ectur</a:t>
            </a:r>
            <a:r>
              <a:rPr sz="1600" i="1" spc="-304">
                <a:solidFill>
                  <a:srgbClr val="FF0000"/>
                </a:solidFill>
                <a:latin typeface="ANTGQS+Harlow Solid Italic,Italic"/>
                <a:cs typeface="ANTGQS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ANTGQS+Harlow Solid Italic,Italic"/>
                <a:cs typeface="ANTGQS+Harlow Solid Italic,Italic"/>
              </a:rPr>
              <a:t>e</a:t>
            </a:r>
            <a:r>
              <a:rPr sz="1600" i="1" spc="-61">
                <a:solidFill>
                  <a:srgbClr val="FF0000"/>
                </a:solidFill>
                <a:latin typeface="ANTGQS+Harlow Solid Italic,Italic"/>
                <a:cs typeface="ANTGQS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ANTGQS+Harlow Solid Italic,Italic"/>
                <a:cs typeface="ANTGQS+Harlow Solid Italic,Italic"/>
              </a:rPr>
              <a:t>(1)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98725" y="1353087"/>
            <a:ext cx="2955891" cy="74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3"/>
              </a:lnSpc>
              <a:spcBef>
                <a:spcPct val="0"/>
              </a:spcBef>
              <a:spcAft>
                <a:spcPct val="0"/>
              </a:spcAft>
            </a:pPr>
            <a:r>
              <a:rPr sz="2200" b="1" u="sng" spc="-25">
                <a:solidFill>
                  <a:srgbClr val="FF0000"/>
                </a:solidFill>
                <a:latin typeface="Rockwell"/>
                <a:cs typeface="Rockwell"/>
              </a:rPr>
              <a:t>CIRCU</a:t>
            </a:r>
            <a:r>
              <a:rPr sz="2200" b="1" u="sng" spc="-465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 spc="-56">
                <a:solidFill>
                  <a:srgbClr val="FF0000"/>
                </a:solidFill>
                <a:latin typeface="Rockwell"/>
                <a:cs typeface="Rockwell"/>
              </a:rPr>
              <a:t>IT</a:t>
            </a:r>
            <a:r>
              <a:rPr sz="2200" b="1" u="sng" spc="116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THEORY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1904102"/>
            <a:ext cx="1389959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 spc="10">
                <a:solidFill>
                  <a:srgbClr val="FF0000"/>
                </a:solidFill>
                <a:latin typeface="Monotype Corsiva"/>
                <a:cs typeface="Monotype Corsiva"/>
              </a:rPr>
              <a:t>Introduction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2132703"/>
            <a:ext cx="7473005" cy="2116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Circ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theory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important</a:t>
            </a:r>
            <a:r>
              <a:rPr sz="145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perhaps</a:t>
            </a:r>
            <a:r>
              <a:rPr sz="145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oldest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electrical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engineering.</a:t>
            </a:r>
            <a:r>
              <a:rPr sz="145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interconnection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electrical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elements.</a:t>
            </a:r>
            <a:r>
              <a:rPr sz="145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5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include</a:t>
            </a:r>
            <a:r>
              <a:rPr sz="145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0000"/>
                </a:solidFill>
                <a:latin typeface="Times New Roman"/>
                <a:cs typeface="Times New Roman"/>
              </a:rPr>
              <a:t>passive</a:t>
            </a:r>
            <a:r>
              <a:rPr sz="1450" b="1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resistances,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apac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itanc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inductances,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well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0">
                <a:solidFill>
                  <a:srgbClr val="000000"/>
                </a:solidFill>
                <a:latin typeface="Times New Roman"/>
                <a:cs typeface="Times New Roman"/>
              </a:rPr>
              <a:t>active</a:t>
            </a:r>
            <a:r>
              <a:rPr sz="1450" b="1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50" b="1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ourc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es.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variables,</a:t>
            </a:r>
            <a:r>
              <a:rPr sz="145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namely</a:t>
            </a:r>
            <a:r>
              <a:rPr sz="1450" spc="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3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variab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les</a:t>
            </a:r>
            <a:r>
              <a:rPr sz="145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associated</a:t>
            </a:r>
            <a:r>
              <a:rPr sz="145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5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element.</a:t>
            </a:r>
            <a:r>
              <a:rPr sz="145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aspects</a:t>
            </a:r>
            <a:r>
              <a:rPr sz="145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theory:</a:t>
            </a:r>
            <a:r>
              <a:rPr sz="145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design.</a:t>
            </a:r>
            <a:r>
              <a:rPr sz="145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</a:p>
          <a:p>
            <a:pPr marL="0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involves</a:t>
            </a:r>
            <a:r>
              <a:rPr sz="145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determination</a:t>
            </a:r>
            <a:r>
              <a:rPr sz="145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5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ifferent</a:t>
            </a:r>
            <a:r>
              <a:rPr sz="145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50" spc="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uit,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5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5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hand,</a:t>
            </a:r>
            <a:r>
              <a:rPr sz="14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design</a:t>
            </a:r>
            <a:r>
              <a:rPr sz="145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focuses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ign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exhib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certain</a:t>
            </a:r>
            <a:r>
              <a:rPr sz="145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pres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pecif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ied</a:t>
            </a:r>
            <a:r>
              <a:rPr sz="145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characteristics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5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parts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uit.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4201531"/>
            <a:ext cx="1653412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 spc="11">
                <a:solidFill>
                  <a:srgbClr val="FF0000"/>
                </a:solidFill>
                <a:latin typeface="Monotype Corsiva"/>
                <a:cs typeface="Monotype Corsiva"/>
              </a:rPr>
              <a:t>System</a:t>
            </a:r>
            <a:r>
              <a:rPr sz="1800" u="sng" spc="-21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 spc="28">
                <a:solidFill>
                  <a:srgbClr val="FF0000"/>
                </a:solidFill>
                <a:latin typeface="Monotype Corsiva"/>
                <a:cs typeface="Monotype Corsiva"/>
              </a:rPr>
              <a:t>of</a:t>
            </a:r>
            <a:r>
              <a:rPr sz="1800" u="sng" spc="-2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Units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2477" y="4440038"/>
            <a:ext cx="19522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English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system.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2477" y="4649588"/>
            <a:ext cx="6067680" cy="111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metric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ubdivided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interrelated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standards:</a:t>
            </a:r>
          </a:p>
          <a:p>
            <a:pPr marL="553021" marR="0">
              <a:lnSpc>
                <a:spcPts val="1652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ONISSB+Symbol"/>
                <a:cs typeface="ONISSB+Symbol"/>
              </a:rPr>
              <a:t>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50" b="1" spc="-46">
                <a:solidFill>
                  <a:srgbClr val="000000"/>
                </a:solidFill>
                <a:latin typeface="Times New Roman"/>
                <a:cs typeface="Times New Roman"/>
              </a:rPr>
              <a:t>MKS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eters,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75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ilo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gr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ams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18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econds.</a:t>
            </a:r>
          </a:p>
          <a:p>
            <a:pPr marL="553021" marR="0">
              <a:lnSpc>
                <a:spcPts val="1725"/>
              </a:lnSpc>
              <a:spcBef>
                <a:spcPts val="5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ONISSB+Symbol"/>
                <a:cs typeface="ONISSB+Symbol"/>
              </a:rPr>
              <a:t>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6">
                <a:solidFill>
                  <a:srgbClr val="000000"/>
                </a:solidFill>
                <a:latin typeface="Times New Roman"/>
                <a:cs typeface="Times New Roman"/>
              </a:rPr>
              <a:t>CGS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sz="145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entimeters,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rams,</a:t>
            </a:r>
            <a:r>
              <a:rPr sz="145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18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econds.</a:t>
            </a:r>
          </a:p>
          <a:p>
            <a:pPr marL="0" marR="0">
              <a:lnSpc>
                <a:spcPts val="1580"/>
              </a:lnSpc>
              <a:spcBef>
                <a:spcPts val="16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ernat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metric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5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(SI).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5698227"/>
            <a:ext cx="7461817" cy="877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017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international</a:t>
            </a:r>
            <a:r>
              <a:rPr sz="145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units,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mmo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nly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lled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SI,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electr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icit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y.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seven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base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5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SI</a:t>
            </a:r>
            <a:r>
              <a:rPr sz="145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listed</a:t>
            </a:r>
            <a:r>
              <a:rPr sz="145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25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70C0"/>
                </a:solidFill>
                <a:latin typeface="Times New Roman"/>
                <a:cs typeface="Times New Roman"/>
              </a:rPr>
              <a:t>(1.1)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supplementary</a:t>
            </a:r>
            <a:r>
              <a:rPr sz="145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SI</a:t>
            </a:r>
            <a:r>
              <a:rPr sz="145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lane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solid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70C0"/>
                </a:solidFill>
                <a:latin typeface="Times New Roman"/>
                <a:cs typeface="Times New Roman"/>
              </a:rPr>
              <a:t>(1.2)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07260" y="6508488"/>
            <a:ext cx="478150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70C0"/>
                </a:solidFill>
                <a:latin typeface="Times New Roman"/>
                <a:cs typeface="Times New Roman"/>
              </a:rPr>
              <a:t>(1.1):</a:t>
            </a:r>
            <a:r>
              <a:rPr sz="1450" spc="-7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Base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International</a:t>
            </a:r>
            <a:r>
              <a:rPr sz="145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Metric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8445" y="6842116"/>
            <a:ext cx="91066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881501" y="6842116"/>
            <a:ext cx="973446" cy="68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Base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Un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</a:p>
          <a:p>
            <a:pPr marL="152653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meter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92421" y="6842116"/>
            <a:ext cx="84055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Symbol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64005" y="7052047"/>
            <a:ext cx="789739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Length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Mas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102225" y="7052047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919601" y="7252454"/>
            <a:ext cx="930754" cy="1096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kilogram</a:t>
            </a:r>
          </a:p>
          <a:p>
            <a:pPr marL="66928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</a:p>
          <a:p>
            <a:pPr marL="57403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ampere</a:t>
            </a:r>
          </a:p>
          <a:p>
            <a:pPr marL="95503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kelvin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083175" y="7252454"/>
            <a:ext cx="457517" cy="129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kg</a:t>
            </a:r>
          </a:p>
          <a:p>
            <a:pPr marL="47625" marR="0">
              <a:lnSpc>
                <a:spcPts val="1594"/>
              </a:lnSpc>
              <a:spcBef>
                <a:spcPts val="123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s</a:t>
            </a:r>
          </a:p>
          <a:p>
            <a:pPr marL="28575" marR="0">
              <a:lnSpc>
                <a:spcPts val="1501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28575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cd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64005" y="7662282"/>
            <a:ext cx="2373364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Elec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ic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Thermodynamic</a:t>
            </a:r>
            <a:r>
              <a:rPr sz="145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temperature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Light</a:t>
            </a:r>
            <a:r>
              <a:rPr sz="145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intens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ity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967479" y="8072239"/>
            <a:ext cx="82975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candela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564005" y="8281789"/>
            <a:ext cx="179397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Amount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substance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062729" y="8281789"/>
            <a:ext cx="63872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035550" y="8281789"/>
            <a:ext cx="55825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mol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89200" y="8691617"/>
            <a:ext cx="297602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70C0"/>
                </a:solidFill>
                <a:latin typeface="Times New Roman"/>
                <a:cs typeface="Times New Roman"/>
              </a:rPr>
              <a:t>(1.2):</a:t>
            </a:r>
            <a:r>
              <a:rPr sz="1450" spc="-7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Supplementary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SI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83055" y="9025373"/>
            <a:ext cx="91066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833876" y="9025373"/>
            <a:ext cx="59853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Un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25746" y="9025373"/>
            <a:ext cx="84055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Symbol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83055" y="9235178"/>
            <a:ext cx="1098902" cy="67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Plane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lid</a:t>
            </a:r>
            <a:r>
              <a:rPr sz="145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833876" y="9235178"/>
            <a:ext cx="930577" cy="67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radian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steradian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825746" y="9235178"/>
            <a:ext cx="507709" cy="67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rad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sr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67201" y="10070951"/>
            <a:ext cx="281964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66352" cy="88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14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6: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homes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use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solid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copper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wire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diameter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1.63</a:t>
            </a:r>
            <a:r>
              <a:rPr sz="145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5">
                <a:solidFill>
                  <a:srgbClr val="000000"/>
                </a:solidFill>
                <a:latin typeface="Times New Roman"/>
                <a:cs typeface="Times New Roman"/>
              </a:rPr>
              <a:t>mm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provide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electrical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distr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ibut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outlets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light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sockets.</a:t>
            </a:r>
            <a:r>
              <a:rPr sz="145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75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meters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olid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copper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wir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above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diameter.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961253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161278"/>
            <a:ext cx="47547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alc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late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cross</a:t>
            </a:r>
            <a:r>
              <a:rPr sz="1450" spc="-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-sectional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wire.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7119" y="2339250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84170" y="2339250"/>
            <a:ext cx="521766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spc="-31">
                <a:solidFill>
                  <a:srgbClr val="000000"/>
                </a:solidFill>
                <a:latin typeface="RPPVBD+Cambria Math"/>
                <a:cs typeface="RPPVBD+Cambria Math"/>
              </a:rPr>
              <a:t>−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050" spc="38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8202" y="2378773"/>
            <a:ext cx="44659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62">
                <a:solidFill>
                  <a:srgbClr val="000000"/>
                </a:solidFill>
                <a:latin typeface="RPPVBD+Cambria Math"/>
                <a:cs typeface="RPPVBD+Cambria Math"/>
              </a:rPr>
              <a:t>휋푑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11605" y="2378773"/>
            <a:ext cx="1195581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59">
                <a:solidFill>
                  <a:srgbClr val="000000"/>
                </a:solidFill>
                <a:latin typeface="RPPVBD+Cambria Math"/>
                <a:cs typeface="RPPVBD+Cambria Math"/>
              </a:rPr>
              <a:t>휋</a:t>
            </a:r>
            <a:r>
              <a:rPr sz="1250" spc="20">
                <a:solidFill>
                  <a:srgbClr val="000000"/>
                </a:solidFill>
                <a:latin typeface="Cambria Math"/>
                <a:cs typeface="Cambria Math"/>
              </a:rPr>
              <a:t>×(1.63</a:t>
            </a:r>
            <a:r>
              <a:rPr sz="1250" spc="13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250" spc="-18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65400" y="2378773"/>
            <a:ext cx="30533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559" y="2504431"/>
            <a:ext cx="5497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20787" y="2461992"/>
            <a:ext cx="472001" cy="59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75204" y="2461992"/>
            <a:ext cx="1745423" cy="538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8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5">
                <a:solidFill>
                  <a:srgbClr val="000000"/>
                </a:solidFill>
                <a:latin typeface="Cambria Math"/>
                <a:cs typeface="Cambria Math"/>
              </a:rPr>
              <a:t>2.09</a:t>
            </a:r>
            <a:r>
              <a:rPr sz="1450" spc="13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77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23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  <a:r>
              <a:rPr sz="1400" spc="-34" baseline="35146">
                <a:solidFill>
                  <a:srgbClr val="000000"/>
                </a:solidFill>
                <a:latin typeface="RPPVBD+Cambria Math"/>
                <a:cs typeface="RPPVBD+Cambria Math"/>
              </a:rPr>
              <a:t>−</a:t>
            </a:r>
            <a:r>
              <a:rPr sz="1400" baseline="35146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sz="1400" spc="742" baseline="3514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200" spc="-15" baseline="35146">
                <a:solidFill>
                  <a:srgbClr val="000000"/>
                </a:solidFill>
                <a:latin typeface="RPPVBD+Cambria Math"/>
                <a:cs typeface="RPPVBD+Cambria Math"/>
              </a:rPr>
              <a:t>푚</a:t>
            </a:r>
            <a:r>
              <a:rPr sz="1400" baseline="35146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63294" y="262680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12314" y="262680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74620" y="2768256"/>
            <a:ext cx="373484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spc="-34">
                <a:solidFill>
                  <a:srgbClr val="000000"/>
                </a:solidFill>
                <a:latin typeface="RPPVBD+Cambria Math"/>
                <a:cs typeface="RPPVBD+Cambria Math"/>
              </a:rPr>
              <a:t>−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20444" y="2807779"/>
            <a:ext cx="28928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RPPVBD+Cambria Math"/>
                <a:cs typeface="RPPVBD+Cambria Math"/>
              </a:rPr>
              <a:t>푙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44549" y="2807779"/>
            <a:ext cx="2424455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5">
                <a:solidFill>
                  <a:srgbClr val="000000"/>
                </a:solidFill>
                <a:latin typeface="Cambria Math"/>
                <a:cs typeface="Cambria Math"/>
              </a:rPr>
              <a:t>(1.723</a:t>
            </a:r>
            <a:r>
              <a:rPr sz="1250" spc="22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×10</a:t>
            </a:r>
            <a:r>
              <a:rPr sz="1250" spc="158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28">
                <a:solidFill>
                  <a:srgbClr val="000000"/>
                </a:solidFill>
                <a:latin typeface="RPPVBD+Cambria Math"/>
                <a:cs typeface="RPPVBD+Cambria Math"/>
              </a:rPr>
              <a:t>훺</a:t>
            </a:r>
            <a:r>
              <a:rPr sz="1250" spc="43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1250" spc="153">
                <a:solidFill>
                  <a:srgbClr val="000000"/>
                </a:solidFill>
                <a:latin typeface="RPPVBD+Cambria Math"/>
                <a:cs typeface="RPPVBD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1250" spc="3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25">
                <a:solidFill>
                  <a:srgbClr val="000000"/>
                </a:solidFill>
                <a:latin typeface="Cambria Math"/>
                <a:cs typeface="Cambria Math"/>
              </a:rPr>
              <a:t>×(75</a:t>
            </a:r>
            <a:r>
              <a:rPr sz="1250" spc="13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51">
                <a:solidFill>
                  <a:srgbClr val="000000"/>
                </a:solidFill>
                <a:latin typeface="RPPVBD+Cambria Math"/>
                <a:cs typeface="RPPVBD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2933691"/>
            <a:ext cx="68051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ρ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11262" y="2933691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19170" y="2891252"/>
            <a:ext cx="1053878" cy="53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8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0.619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Ω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01394" y="3055683"/>
            <a:ext cx="34067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RPPVBD+Cambria Math"/>
                <a:cs typeface="RPPVBD+Cambria Math"/>
              </a:rPr>
              <a:t>퐴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64410" y="3035210"/>
            <a:ext cx="1504111" cy="448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2.09</a:t>
            </a:r>
            <a:r>
              <a:rPr sz="1250" spc="15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×10</a:t>
            </a:r>
            <a:r>
              <a:rPr sz="1600" spc="40" baseline="30000">
                <a:solidFill>
                  <a:srgbClr val="000000"/>
                </a:solidFill>
                <a:latin typeface="RPPVBD+Cambria Math"/>
                <a:cs typeface="RPPVBD+Cambria Math"/>
              </a:rPr>
              <a:t>−</a:t>
            </a:r>
            <a:r>
              <a:rPr sz="1600" baseline="3000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sz="1600" spc="1242" baseline="30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54">
                <a:solidFill>
                  <a:srgbClr val="000000"/>
                </a:solidFill>
                <a:latin typeface="RPPVBD+Cambria Math"/>
                <a:cs typeface="RPPVBD+Cambria Math"/>
              </a:rPr>
              <a:t>푚</a:t>
            </a:r>
            <a:r>
              <a:rPr sz="1600" baseline="30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3486522"/>
            <a:ext cx="7460651" cy="1087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22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7:</a:t>
            </a:r>
            <a:r>
              <a:rPr sz="1450" b="1" spc="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Bus</a:t>
            </a:r>
            <a:r>
              <a:rPr sz="145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bars</a:t>
            </a:r>
            <a:r>
              <a:rPr sz="145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bare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olid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conductors</a:t>
            </a:r>
            <a:r>
              <a:rPr sz="145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(usually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rectangular)</a:t>
            </a:r>
            <a:r>
              <a:rPr sz="145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5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carry</a:t>
            </a:r>
            <a:r>
              <a:rPr sz="145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hin</a:t>
            </a:r>
            <a:r>
              <a:rPr sz="145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buildings</a:t>
            </a:r>
            <a:r>
              <a:rPr sz="14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generating</a:t>
            </a:r>
            <a:r>
              <a:rPr sz="145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stations,</a:t>
            </a:r>
            <a:r>
              <a:rPr sz="145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telephone</a:t>
            </a:r>
            <a:r>
              <a:rPr sz="145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exchanges,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factories.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iece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aluminum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bus</a:t>
            </a:r>
            <a:r>
              <a:rPr sz="145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bar </a:t>
            </a:r>
            <a:r>
              <a:rPr sz="1450" spc="-117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B050"/>
                </a:solidFill>
                <a:latin typeface="Times New Roman"/>
                <a:cs typeface="Times New Roman"/>
              </a:rPr>
              <a:t>(1.6)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ends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bar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temperature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20°C.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3559" y="4306307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3559" y="4506713"/>
            <a:ext cx="5191864" cy="1564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cross</a:t>
            </a:r>
            <a:r>
              <a:rPr sz="1450" spc="-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-s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ectional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i="1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(150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mm)(6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mm)</a:t>
            </a:r>
          </a:p>
          <a:p>
            <a:pPr marL="181292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3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(0.15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m)(0.006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m)</a:t>
            </a:r>
          </a:p>
          <a:p>
            <a:pPr marL="181292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3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0.0009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350" baseline="46689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181292" marR="0">
              <a:lnSpc>
                <a:spcPts val="2113"/>
              </a:lnSpc>
              <a:spcBef>
                <a:spcPts val="153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3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9.00</a:t>
            </a:r>
            <a:r>
              <a:rPr sz="1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800" spc="-3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350" baseline="45335">
                <a:solidFill>
                  <a:srgbClr val="000000"/>
                </a:solidFill>
                <a:latin typeface="Times New Roman"/>
                <a:cs typeface="Times New Roman"/>
              </a:rPr>
              <a:t>-4</a:t>
            </a:r>
            <a:r>
              <a:rPr sz="1350" spc="37" baseline="45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5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350" baseline="45335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ends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bus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bar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determined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20444" y="5820473"/>
            <a:ext cx="28928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RPPVBD+Cambria Math"/>
                <a:cs typeface="RPPVBD+Cambria Math"/>
              </a:rPr>
              <a:t>푙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44549" y="5780696"/>
            <a:ext cx="2534285" cy="467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5">
                <a:solidFill>
                  <a:srgbClr val="000000"/>
                </a:solidFill>
                <a:latin typeface="Cambria Math"/>
                <a:cs typeface="Cambria Math"/>
              </a:rPr>
              <a:t>(2.825</a:t>
            </a:r>
            <a:r>
              <a:rPr sz="1250" spc="22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×10</a:t>
            </a:r>
            <a:r>
              <a:rPr sz="1600" spc="-34" baseline="42160">
                <a:solidFill>
                  <a:srgbClr val="000000"/>
                </a:solidFill>
                <a:latin typeface="RPPVBD+Cambria Math"/>
                <a:cs typeface="RPPVBD+Cambria Math"/>
              </a:rPr>
              <a:t>−</a:t>
            </a:r>
            <a:r>
              <a:rPr sz="1600" baseline="42160">
                <a:solidFill>
                  <a:srgbClr val="000000"/>
                </a:solidFill>
                <a:latin typeface="Cambria Math"/>
                <a:cs typeface="Cambria Math"/>
              </a:rPr>
              <a:t>8</a:t>
            </a:r>
            <a:r>
              <a:rPr sz="1600" spc="40" baseline="4216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28">
                <a:solidFill>
                  <a:srgbClr val="000000"/>
                </a:solidFill>
                <a:latin typeface="RPPVBD+Cambria Math"/>
                <a:cs typeface="RPPVBD+Cambria Math"/>
              </a:rPr>
              <a:t>훺</a:t>
            </a:r>
            <a:r>
              <a:rPr sz="1250" spc="43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1250" spc="153">
                <a:solidFill>
                  <a:srgbClr val="000000"/>
                </a:solidFill>
                <a:latin typeface="RPPVBD+Cambria Math"/>
                <a:cs typeface="RPPVBD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1250" spc="3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4">
                <a:solidFill>
                  <a:srgbClr val="000000"/>
                </a:solidFill>
                <a:latin typeface="Cambria Math"/>
                <a:cs typeface="Cambria Math"/>
              </a:rPr>
              <a:t>×(270</a:t>
            </a:r>
            <a:r>
              <a:rPr sz="1250" spc="22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53">
                <a:solidFill>
                  <a:srgbClr val="000000"/>
                </a:solidFill>
                <a:latin typeface="RPPVBD+Cambria Math"/>
                <a:cs typeface="RPPVBD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3559" y="5946132"/>
            <a:ext cx="68051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ρ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11262" y="594613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01394" y="6068123"/>
            <a:ext cx="34067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RPPVBD+Cambria Math"/>
                <a:cs typeface="RPPVBD+Cambria Math"/>
              </a:rPr>
              <a:t>퐴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926589" y="6047650"/>
            <a:ext cx="1274876" cy="448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9 ×10</a:t>
            </a:r>
            <a:r>
              <a:rPr sz="1600" spc="43" baseline="30000">
                <a:solidFill>
                  <a:srgbClr val="000000"/>
                </a:solidFill>
                <a:latin typeface="RPPVBD+Cambria Math"/>
                <a:cs typeface="RPPVBD+Cambria Math"/>
              </a:rPr>
              <a:t>−</a:t>
            </a:r>
            <a:r>
              <a:rPr sz="1600" baseline="30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sz="1600" spc="1242" baseline="30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51">
                <a:solidFill>
                  <a:srgbClr val="000000"/>
                </a:solidFill>
                <a:latin typeface="RPPVBD+Cambria Math"/>
                <a:cs typeface="RPPVBD+Cambria Math"/>
              </a:rPr>
              <a:t>푚</a:t>
            </a:r>
            <a:r>
              <a:rPr sz="1600" baseline="30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72477" y="6233448"/>
            <a:ext cx="1443386" cy="552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8.48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800" spc="-3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7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873371" y="6289413"/>
            <a:ext cx="24047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B050"/>
                </a:solidFill>
                <a:latin typeface="Times New Roman"/>
                <a:cs typeface="Times New Roman"/>
              </a:rPr>
              <a:t>(1.6):</a:t>
            </a:r>
            <a:r>
              <a:rPr sz="1450" b="1" spc="-8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Conductor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650110" y="6263385"/>
            <a:ext cx="2667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-3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77252" y="6498963"/>
            <a:ext cx="105343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8.48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5">
                <a:solidFill>
                  <a:srgbClr val="000000"/>
                </a:solidFill>
                <a:latin typeface="Times New Roman"/>
                <a:cs typeface="Times New Roman"/>
              </a:rPr>
              <a:t>mΩ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178425" y="6498963"/>
            <a:ext cx="202243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rectangular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cross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section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3559" y="6851641"/>
            <a:ext cx="7458192" cy="109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14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8: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coil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consists</a:t>
            </a:r>
            <a:r>
              <a:rPr sz="1450" spc="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2000</a:t>
            </a:r>
            <a:r>
              <a:rPr sz="145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turns</a:t>
            </a:r>
            <a:r>
              <a:rPr sz="145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copper</a:t>
            </a:r>
            <a:r>
              <a:rPr sz="145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wire</a:t>
            </a:r>
            <a:r>
              <a:rPr sz="1450" spc="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having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cross-sectional</a:t>
            </a:r>
            <a:r>
              <a:rPr sz="1450" spc="7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area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0.8</a:t>
            </a:r>
            <a:r>
              <a:rPr sz="14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mm</a:t>
            </a:r>
            <a:r>
              <a:rPr sz="1350" baseline="46551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mean</a:t>
            </a:r>
            <a:r>
              <a:rPr sz="1450" spc="2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length</a:t>
            </a:r>
            <a:r>
              <a:rPr sz="14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1450" spc="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turn</a:t>
            </a:r>
            <a:r>
              <a:rPr sz="1450" spc="1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80</a:t>
            </a:r>
            <a:r>
              <a:rPr sz="1450" spc="20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istivity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copper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0.02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μΩ–</a:t>
            </a:r>
            <a:r>
              <a:rPr sz="1450" spc="-75">
                <a:solidFill>
                  <a:srgbClr val="231F20"/>
                </a:solidFill>
                <a:latin typeface="Times New Roman"/>
                <a:cs typeface="Times New Roman"/>
              </a:rPr>
              <a:t>m.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coil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absorbed</a:t>
            </a:r>
            <a:r>
              <a:rPr sz="1450" spc="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coil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connected</a:t>
            </a:r>
            <a:r>
              <a:rPr sz="145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across</a:t>
            </a:r>
            <a:r>
              <a:rPr sz="1450" spc="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110</a:t>
            </a:r>
          </a:p>
          <a:p>
            <a:pPr marL="0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d.c.</a:t>
            </a:r>
            <a:r>
              <a:rPr sz="1450" spc="-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supply.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3559" y="7671807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3559" y="7881357"/>
            <a:ext cx="366275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Length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oil,</a:t>
            </a:r>
            <a:r>
              <a:rPr sz="1450" spc="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450" i="1" spc="-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0.8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2000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1600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450" spc="-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382649" y="80557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222245" y="8055736"/>
            <a:ext cx="29527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17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527300" y="80557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3559" y="8081764"/>
            <a:ext cx="239914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i="1" spc="-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0.8 </a:t>
            </a:r>
            <a:r>
              <a:rPr sz="1450" spc="-75">
                <a:solidFill>
                  <a:srgbClr val="231F20"/>
                </a:solidFill>
                <a:latin typeface="Times New Roman"/>
                <a:cs typeface="Times New Roman"/>
              </a:rPr>
              <a:t>mm</a:t>
            </a:r>
            <a:r>
              <a:rPr sz="1450" spc="4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0.8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100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010919" y="8308530"/>
            <a:ext cx="28928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RPPVBD+Cambria Math"/>
                <a:cs typeface="RPPVBD+Cambria Math"/>
              </a:rPr>
              <a:t>푙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335024" y="8269007"/>
            <a:ext cx="2534285" cy="467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23">
                <a:solidFill>
                  <a:srgbClr val="000000"/>
                </a:solidFill>
                <a:latin typeface="Cambria Math"/>
                <a:cs typeface="Cambria Math"/>
              </a:rPr>
              <a:t>(0.02</a:t>
            </a:r>
            <a:r>
              <a:rPr sz="1250" spc="137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×10</a:t>
            </a:r>
            <a:r>
              <a:rPr sz="1600" spc="-31" baseline="42000">
                <a:solidFill>
                  <a:srgbClr val="000000"/>
                </a:solidFill>
                <a:latin typeface="RPPVBD+Cambria Math"/>
                <a:cs typeface="RPPVBD+Cambria Math"/>
              </a:rPr>
              <a:t>−</a:t>
            </a:r>
            <a:r>
              <a:rPr sz="1600" baseline="4200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sz="1600" spc="40" baseline="42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28">
                <a:solidFill>
                  <a:srgbClr val="000000"/>
                </a:solidFill>
                <a:latin typeface="RPPVBD+Cambria Math"/>
                <a:cs typeface="RPPVBD+Cambria Math"/>
              </a:rPr>
              <a:t>훺</a:t>
            </a:r>
            <a:r>
              <a:rPr sz="1250" spc="43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1250" spc="151">
                <a:solidFill>
                  <a:srgbClr val="000000"/>
                </a:solidFill>
                <a:latin typeface="RPPVBD+Cambria Math"/>
                <a:cs typeface="RPPVBD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1250" spc="33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×(1600</a:t>
            </a:r>
            <a:r>
              <a:rPr sz="1250" spc="30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53">
                <a:solidFill>
                  <a:srgbClr val="000000"/>
                </a:solidFill>
                <a:latin typeface="RPPVBD+Cambria Math"/>
                <a:cs typeface="RPPVBD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3559" y="8434442"/>
            <a:ext cx="67181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50" i="1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ρ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92212" y="843444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91869" y="8556434"/>
            <a:ext cx="34067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RPPVBD+Cambria Math"/>
                <a:cs typeface="RPPVBD+Cambria Math"/>
              </a:rPr>
              <a:t>퐴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850135" y="8535961"/>
            <a:ext cx="1408861" cy="448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4">
                <a:solidFill>
                  <a:srgbClr val="000000"/>
                </a:solidFill>
                <a:latin typeface="Cambria Math"/>
                <a:cs typeface="Cambria Math"/>
              </a:rPr>
              <a:t>0.8</a:t>
            </a:r>
            <a:r>
              <a:rPr sz="1250" spc="68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×10</a:t>
            </a:r>
            <a:r>
              <a:rPr sz="1600" spc="40" baseline="30000">
                <a:solidFill>
                  <a:srgbClr val="000000"/>
                </a:solidFill>
                <a:latin typeface="RPPVBD+Cambria Math"/>
                <a:cs typeface="RPPVBD+Cambria Math"/>
              </a:rPr>
              <a:t>−</a:t>
            </a:r>
            <a:r>
              <a:rPr sz="1600" baseline="3000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sz="1600" spc="1242" baseline="30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54">
                <a:solidFill>
                  <a:srgbClr val="000000"/>
                </a:solidFill>
                <a:latin typeface="RPPVBD+Cambria Math"/>
                <a:cs typeface="RPPVBD+Cambria Math"/>
              </a:rPr>
              <a:t>푚</a:t>
            </a:r>
            <a:r>
              <a:rPr sz="1600" baseline="30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72477" y="8710921"/>
            <a:ext cx="7830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ED008D"/>
                </a:solidFill>
                <a:latin typeface="Times New Roman"/>
                <a:cs typeface="Times New Roman"/>
              </a:rPr>
              <a:t>40</a:t>
            </a:r>
            <a:r>
              <a:rPr sz="1450" b="1" spc="8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ED008D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993264" y="89039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746629" y="89039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3559" y="8930123"/>
            <a:ext cx="380491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absorbed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47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1450" spc="-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50" i="1" spc="-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110</a:t>
            </a:r>
            <a:r>
              <a:rPr sz="1450" spc="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/40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=</a:t>
            </a: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302.5</a:t>
            </a:r>
            <a:r>
              <a:rPr sz="1450" b="1" spc="-2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502909" y="9654595"/>
            <a:ext cx="117581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(1.7)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56529" cy="88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542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5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5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derived</a:t>
            </a:r>
            <a:r>
              <a:rPr sz="145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base</a:t>
            </a:r>
            <a:r>
              <a:rPr sz="145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supplementary</a:t>
            </a:r>
            <a:r>
              <a:rPr sz="145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units.</a:t>
            </a:r>
            <a:r>
              <a:rPr sz="145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examp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le,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coulomb,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derived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base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econd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ampere.</a:t>
            </a:r>
            <a:r>
              <a:rPr sz="145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electricit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derived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ones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2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70C0"/>
                </a:solidFill>
                <a:latin typeface="Times New Roman"/>
                <a:cs typeface="Times New Roman"/>
              </a:rPr>
              <a:t>(1.3</a:t>
            </a:r>
            <a:r>
              <a:rPr sz="1450" spc="-33">
                <a:solidFill>
                  <a:srgbClr val="00B0F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37104" y="2161278"/>
            <a:ext cx="23950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70C0"/>
                </a:solidFill>
                <a:latin typeface="Times New Roman"/>
                <a:cs typeface="Times New Roman"/>
              </a:rPr>
              <a:t>Table</a:t>
            </a:r>
            <a:r>
              <a:rPr sz="145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70C0"/>
                </a:solidFill>
                <a:latin typeface="Times New Roman"/>
                <a:cs typeface="Times New Roman"/>
              </a:rPr>
              <a:t>(1.3):</a:t>
            </a:r>
            <a:r>
              <a:rPr sz="1450" spc="-7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Derived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SI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83055" y="2426440"/>
            <a:ext cx="813606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20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33876" y="2426440"/>
            <a:ext cx="526000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73371" y="2426440"/>
            <a:ext cx="742005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10">
                <a:solidFill>
                  <a:srgbClr val="000000"/>
                </a:solidFill>
                <a:latin typeface="Times New Roman"/>
                <a:cs typeface="Times New Roman"/>
              </a:rPr>
              <a:t>Symbol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83055" y="2617321"/>
            <a:ext cx="709164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17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33876" y="2617321"/>
            <a:ext cx="566646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18">
                <a:solidFill>
                  <a:srgbClr val="000000"/>
                </a:solidFill>
                <a:latin typeface="Times New Roman"/>
                <a:cs typeface="Times New Roman"/>
              </a:rPr>
              <a:t>joule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73371" y="2617321"/>
            <a:ext cx="301139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83055" y="2807821"/>
            <a:ext cx="653463" cy="608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25">
                <a:solidFill>
                  <a:srgbClr val="000000"/>
                </a:solidFill>
                <a:latin typeface="Times New Roman"/>
                <a:cs typeface="Times New Roman"/>
              </a:rPr>
              <a:t>Force</a:t>
            </a:r>
          </a:p>
          <a:p>
            <a:pPr marL="0" marR="0">
              <a:lnSpc>
                <a:spcPts val="1411"/>
              </a:lnSpc>
              <a:spcBef>
                <a:spcPts val="90"/>
              </a:spcBef>
              <a:spcAft>
                <a:spcPct val="0"/>
              </a:spcAft>
            </a:pPr>
            <a:r>
              <a:rPr sz="1250" spc="14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33876" y="2807821"/>
            <a:ext cx="813768" cy="989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1">
                <a:solidFill>
                  <a:srgbClr val="000000"/>
                </a:solidFill>
                <a:latin typeface="Times New Roman"/>
                <a:cs typeface="Times New Roman"/>
              </a:rPr>
              <a:t>ne</a:t>
            </a:r>
            <a:r>
              <a:rPr sz="1250" spc="-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wton</a:t>
            </a:r>
          </a:p>
          <a:p>
            <a:pPr marL="0" marR="0">
              <a:lnSpc>
                <a:spcPts val="1411"/>
              </a:lnSpc>
              <a:spcBef>
                <a:spcPts val="9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watt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 spc="23">
                <a:solidFill>
                  <a:srgbClr val="000000"/>
                </a:solidFill>
                <a:latin typeface="Times New Roman"/>
                <a:cs typeface="Times New Roman"/>
              </a:rPr>
              <a:t>coulomb</a:t>
            </a:r>
          </a:p>
          <a:p>
            <a:pPr marL="0" marR="0">
              <a:lnSpc>
                <a:spcPts val="1411"/>
              </a:lnSpc>
              <a:spcBef>
                <a:spcPts val="91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volt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73371" y="2807821"/>
            <a:ext cx="390957" cy="137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  <a:p>
            <a:pPr marL="0" marR="0">
              <a:lnSpc>
                <a:spcPts val="1411"/>
              </a:lnSpc>
              <a:spcBef>
                <a:spcPts val="9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  <a:p>
            <a:pPr marL="0" marR="0">
              <a:lnSpc>
                <a:spcPts val="1411"/>
              </a:lnSpc>
              <a:spcBef>
                <a:spcPts val="91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  <a:p>
            <a:pPr marL="0" marR="0">
              <a:lnSpc>
                <a:spcPts val="1411"/>
              </a:lnSpc>
              <a:spcBef>
                <a:spcPts val="91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83055" y="3189075"/>
            <a:ext cx="1613328" cy="156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27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 charge</a:t>
            </a:r>
          </a:p>
          <a:p>
            <a:pPr marL="0" marR="0">
              <a:lnSpc>
                <a:spcPts val="1411"/>
              </a:lnSpc>
              <a:spcBef>
                <a:spcPts val="91"/>
              </a:spcBef>
              <a:spcAft>
                <a:spcPct val="0"/>
              </a:spcAft>
            </a:pPr>
            <a:r>
              <a:rPr sz="1250" spc="27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11">
                <a:solidFill>
                  <a:srgbClr val="000000"/>
                </a:solidFill>
                <a:latin typeface="Times New Roman"/>
                <a:cs typeface="Times New Roman"/>
              </a:rPr>
              <a:t>potential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 spc="27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12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</a:p>
          <a:p>
            <a:pPr marL="0" marR="0">
              <a:lnSpc>
                <a:spcPts val="1411"/>
              </a:lnSpc>
              <a:spcBef>
                <a:spcPts val="91"/>
              </a:spcBef>
              <a:spcAft>
                <a:spcPct val="0"/>
              </a:spcAft>
            </a:pPr>
            <a:r>
              <a:rPr sz="1250" spc="27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15">
                <a:solidFill>
                  <a:srgbClr val="000000"/>
                </a:solidFill>
                <a:latin typeface="Times New Roman"/>
                <a:cs typeface="Times New Roman"/>
              </a:rPr>
              <a:t>conductance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 spc="27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11">
                <a:solidFill>
                  <a:srgbClr val="000000"/>
                </a:solidFill>
                <a:latin typeface="Times New Roman"/>
                <a:cs typeface="Times New Roman"/>
              </a:rPr>
              <a:t>capacitance</a:t>
            </a:r>
          </a:p>
          <a:p>
            <a:pPr marL="0" marR="0">
              <a:lnSpc>
                <a:spcPts val="1411"/>
              </a:lnSpc>
              <a:spcBef>
                <a:spcPts val="90"/>
              </a:spcBef>
              <a:spcAft>
                <a:spcPct val="0"/>
              </a:spcAft>
            </a:pPr>
            <a:r>
              <a:rPr sz="1250" spc="27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1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 spc="18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33876" y="3570456"/>
            <a:ext cx="526000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11">
                <a:solidFill>
                  <a:srgbClr val="000000"/>
                </a:solidFill>
                <a:latin typeface="Times New Roman"/>
                <a:cs typeface="Times New Roman"/>
              </a:rPr>
              <a:t>ohm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33876" y="3761337"/>
            <a:ext cx="767483" cy="1370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21">
                <a:solidFill>
                  <a:srgbClr val="000000"/>
                </a:solidFill>
                <a:latin typeface="Times New Roman"/>
                <a:cs typeface="Times New Roman"/>
              </a:rPr>
              <a:t>siemens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 spc="20">
                <a:solidFill>
                  <a:srgbClr val="000000"/>
                </a:solidFill>
                <a:latin typeface="Times New Roman"/>
                <a:cs typeface="Times New Roman"/>
              </a:rPr>
              <a:t>farad</a:t>
            </a:r>
          </a:p>
          <a:p>
            <a:pPr marL="0" marR="0">
              <a:lnSpc>
                <a:spcPts val="1411"/>
              </a:lnSpc>
              <a:spcBef>
                <a:spcPts val="9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henry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 spc="20">
                <a:solidFill>
                  <a:srgbClr val="000000"/>
                </a:solidFill>
                <a:latin typeface="Times New Roman"/>
                <a:cs typeface="Times New Roman"/>
              </a:rPr>
              <a:t>hertz</a:t>
            </a:r>
          </a:p>
          <a:p>
            <a:pPr marL="0" marR="0">
              <a:lnSpc>
                <a:spcPts val="1411"/>
              </a:lnSpc>
              <a:spcBef>
                <a:spcPts val="91"/>
              </a:spcBef>
              <a:spcAft>
                <a:spcPct val="0"/>
              </a:spcAft>
            </a:pPr>
            <a:r>
              <a:rPr sz="1250" spc="-3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250" spc="-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ber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 spc="34">
                <a:solidFill>
                  <a:srgbClr val="000000"/>
                </a:solidFill>
                <a:latin typeface="Times New Roman"/>
                <a:cs typeface="Times New Roman"/>
              </a:rPr>
              <a:t>tesla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873371" y="3951837"/>
            <a:ext cx="328179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73371" y="4142591"/>
            <a:ext cx="436024" cy="98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Hz</a:t>
            </a:r>
          </a:p>
          <a:p>
            <a:pPr marL="0" marR="0">
              <a:lnSpc>
                <a:spcPts val="1411"/>
              </a:lnSpc>
              <a:spcBef>
                <a:spcPts val="91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wb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83055" y="4523972"/>
            <a:ext cx="1679742" cy="607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15">
                <a:solidFill>
                  <a:srgbClr val="000000"/>
                </a:solidFill>
                <a:latin typeface="Times New Roman"/>
                <a:cs typeface="Times New Roman"/>
              </a:rPr>
              <a:t>Magnetic </a:t>
            </a:r>
            <a:r>
              <a:rPr sz="1250" spc="36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 spc="15">
                <a:solidFill>
                  <a:srgbClr val="000000"/>
                </a:solidFill>
                <a:latin typeface="Times New Roman"/>
                <a:cs typeface="Times New Roman"/>
              </a:rPr>
              <a:t>Magnetic </a:t>
            </a:r>
            <a:r>
              <a:rPr sz="1250" spc="36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14">
                <a:solidFill>
                  <a:srgbClr val="000000"/>
                </a:solidFill>
                <a:latin typeface="Times New Roman"/>
                <a:cs typeface="Times New Roman"/>
              </a:rPr>
              <a:t>density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5326371"/>
            <a:ext cx="1587484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Metric</a:t>
            </a:r>
            <a:r>
              <a:rPr sz="1800" u="sng" spc="-33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 spc="10">
                <a:solidFill>
                  <a:srgbClr val="FF0000"/>
                </a:solidFill>
                <a:latin typeface="Monotype Corsiva"/>
                <a:cs typeface="Monotype Corsiva"/>
              </a:rPr>
              <a:t>Prefixes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367784" y="5564877"/>
            <a:ext cx="235992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F449A"/>
                </a:solidFill>
                <a:latin typeface="Times New Roman"/>
                <a:cs typeface="Times New Roman"/>
              </a:rPr>
              <a:t>(1.4):</a:t>
            </a:r>
            <a:r>
              <a:rPr sz="1450" b="1" spc="-89">
                <a:solidFill>
                  <a:srgbClr val="0F449A"/>
                </a:solidFill>
                <a:latin typeface="Times New Roman"/>
                <a:cs typeface="Times New Roman"/>
              </a:rPr>
              <a:t> </a:t>
            </a:r>
            <a:r>
              <a:rPr sz="1450" b="1" spc="17">
                <a:solidFill>
                  <a:srgbClr val="000000"/>
                </a:solidFill>
                <a:latin typeface="Times New Roman"/>
                <a:cs typeface="Times New Roman"/>
              </a:rPr>
              <a:t>SI</a:t>
            </a:r>
            <a:r>
              <a:rPr sz="1450" b="1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46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50" b="1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0000"/>
                </a:solidFill>
                <a:latin typeface="Times New Roman"/>
                <a:cs typeface="Times New Roman"/>
              </a:rPr>
              <a:t>prefixes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5774427"/>
            <a:ext cx="4447149" cy="3946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9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study</a:t>
            </a:r>
            <a:r>
              <a:rPr sz="1450" spc="7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7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bas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ic</a:t>
            </a:r>
            <a:r>
              <a:rPr sz="1450" spc="9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electr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icit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y,</a:t>
            </a:r>
            <a:r>
              <a:rPr sz="1450" spc="8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some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electrical</a:t>
            </a:r>
            <a:r>
              <a:rPr sz="145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5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too</a:t>
            </a:r>
            <a:r>
              <a:rPr sz="145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45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too</a:t>
            </a:r>
            <a:r>
              <a:rPr sz="145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45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express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conveniently.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5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</a:p>
          <a:p>
            <a:pPr marL="0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resistance,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thousands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millions</a:t>
            </a:r>
            <a:r>
              <a:rPr sz="1450" spc="7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ohms</a:t>
            </a:r>
            <a:r>
              <a:rPr sz="1450" spc="6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450" spc="5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prefix</a:t>
            </a:r>
            <a:r>
              <a:rPr sz="1450" spc="5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ilo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(denoted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letter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k)</a:t>
            </a:r>
            <a:r>
              <a:rPr sz="145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convenient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expressing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thousand.</a:t>
            </a:r>
            <a:r>
              <a:rPr sz="145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instead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saying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000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normally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refer</a:t>
            </a:r>
            <a:r>
              <a:rPr sz="145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10-kilohm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(10-k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istor.</a:t>
            </a:r>
            <a:r>
              <a:rPr sz="145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case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current,</a:t>
            </a:r>
            <a:r>
              <a:rPr sz="145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expressions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 as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milli</a:t>
            </a:r>
            <a:r>
              <a:rPr sz="145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amperes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microamperes.</a:t>
            </a:r>
            <a:r>
              <a:rPr sz="145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pref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ix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milli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saying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thousandth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1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spc="34" baseline="48240">
                <a:solidFill>
                  <a:srgbClr val="000000"/>
                </a:solidFill>
                <a:latin typeface="Times New Roman"/>
                <a:cs typeface="Times New Roman"/>
              </a:rPr>
              <a:t>-3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micro</a:t>
            </a:r>
            <a:r>
              <a:rPr sz="145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5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5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saying</a:t>
            </a:r>
            <a:r>
              <a:rPr sz="145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millionth.</a:t>
            </a:r>
            <a:r>
              <a:rPr sz="1450" spc="1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spc="34" baseline="48000">
                <a:solidFill>
                  <a:srgbClr val="000000"/>
                </a:solidFill>
                <a:latin typeface="Times New Roman"/>
                <a:cs typeface="Times New Roman"/>
              </a:rPr>
              <a:t>-6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Thus</a:t>
            </a:r>
            <a:r>
              <a:rPr sz="145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0.012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bec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omes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milliamperes</a:t>
            </a:r>
            <a:r>
              <a:rPr sz="145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(mA)</a:t>
            </a:r>
            <a:r>
              <a:rPr sz="1450" spc="1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spc="34" baseline="48000">
                <a:solidFill>
                  <a:srgbClr val="000000"/>
                </a:solidFill>
                <a:latin typeface="Times New Roman"/>
                <a:cs typeface="Times New Roman"/>
              </a:rPr>
              <a:t>-9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0.000</a:t>
            </a:r>
            <a:r>
              <a:rPr sz="145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005</a:t>
            </a:r>
            <a:r>
              <a:rPr sz="145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45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microamperes</a:t>
            </a:r>
            <a:r>
              <a:rPr sz="1450" spc="1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baseline="48000">
                <a:solidFill>
                  <a:srgbClr val="000000"/>
                </a:solidFill>
                <a:latin typeface="Times New Roman"/>
                <a:cs typeface="Times New Roman"/>
              </a:rPr>
              <a:t>-12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µ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A).</a:t>
            </a:r>
            <a:r>
              <a:rPr sz="1450" spc="6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61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70C0"/>
                </a:solidFill>
                <a:latin typeface="Times New Roman"/>
                <a:cs typeface="Times New Roman"/>
              </a:rPr>
              <a:t>(1.4)</a:t>
            </a:r>
            <a:r>
              <a:rPr sz="1450" spc="60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lists</a:t>
            </a:r>
            <a:r>
              <a:rPr sz="1450" spc="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metric</a:t>
            </a:r>
            <a:r>
              <a:rPr sz="1450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prefixes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mmo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nly</a:t>
            </a:r>
            <a:r>
              <a:rPr sz="145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50" spc="10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ity</a:t>
            </a:r>
            <a:r>
              <a:rPr sz="1450" spc="9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0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numer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ical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equivalents.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100829" y="5877665"/>
            <a:ext cx="879615" cy="1768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15">
                <a:solidFill>
                  <a:srgbClr val="000000"/>
                </a:solidFill>
                <a:latin typeface="Times New Roman"/>
                <a:cs typeface="Times New Roman"/>
              </a:rPr>
              <a:t>Multiplier</a:t>
            </a:r>
          </a:p>
          <a:p>
            <a:pPr marL="0" marR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1900" spc="50" baseline="-750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800" spc="5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</a:p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900" spc="50" baseline="-750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800" spc="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</a:p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spc="50" baseline="480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baseline="4800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</a:p>
          <a:p>
            <a:pPr marL="0" marR="0">
              <a:lnSpc>
                <a:spcPts val="1411"/>
              </a:lnSpc>
              <a:spcBef>
                <a:spcPts val="5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baseline="480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baseline="480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baseline="480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369178" y="5877665"/>
            <a:ext cx="651681" cy="80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37">
                <a:solidFill>
                  <a:srgbClr val="000000"/>
                </a:solidFill>
                <a:latin typeface="Times New Roman"/>
                <a:cs typeface="Times New Roman"/>
              </a:rPr>
              <a:t>Prefix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 spc="10">
                <a:solidFill>
                  <a:srgbClr val="000000"/>
                </a:solidFill>
                <a:latin typeface="Times New Roman"/>
                <a:cs typeface="Times New Roman"/>
              </a:rPr>
              <a:t>exa</a:t>
            </a:r>
          </a:p>
          <a:p>
            <a:pPr marL="0" marR="0">
              <a:lnSpc>
                <a:spcPts val="1411"/>
              </a:lnSpc>
              <a:spcBef>
                <a:spcPts val="166"/>
              </a:spcBef>
              <a:spcAft>
                <a:spcPct val="0"/>
              </a:spcAft>
            </a:pPr>
            <a:r>
              <a:rPr sz="1250" spc="15">
                <a:solidFill>
                  <a:srgbClr val="000000"/>
                </a:solidFill>
                <a:latin typeface="Times New Roman"/>
                <a:cs typeface="Times New Roman"/>
              </a:rPr>
              <a:t>peta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08801" y="5877665"/>
            <a:ext cx="742005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10">
                <a:solidFill>
                  <a:srgbClr val="000000"/>
                </a:solidFill>
                <a:latin typeface="Times New Roman"/>
                <a:cs typeface="Times New Roman"/>
              </a:rPr>
              <a:t>Symbol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08801" y="6068165"/>
            <a:ext cx="390957" cy="1990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</a:p>
          <a:p>
            <a:pPr marL="0" marR="0">
              <a:lnSpc>
                <a:spcPts val="1411"/>
              </a:lnSpc>
              <a:spcBef>
                <a:spcPts val="166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0" marR="0">
              <a:lnSpc>
                <a:spcPts val="1411"/>
              </a:lnSpc>
              <a:spcBef>
                <a:spcPts val="163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</a:p>
          <a:p>
            <a:pPr marL="0" marR="0">
              <a:lnSpc>
                <a:spcPts val="1411"/>
              </a:lnSpc>
              <a:spcBef>
                <a:spcPts val="9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  <a:p>
            <a:pPr marL="0" marR="0">
              <a:lnSpc>
                <a:spcPts val="1411"/>
              </a:lnSpc>
              <a:spcBef>
                <a:spcPts val="113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</a:p>
          <a:p>
            <a:pPr marL="0" marR="0">
              <a:lnSpc>
                <a:spcPts val="1411"/>
              </a:lnSpc>
              <a:spcBef>
                <a:spcPts val="91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</a:p>
          <a:p>
            <a:pPr marL="0" marR="0">
              <a:lnSpc>
                <a:spcPts val="1411"/>
              </a:lnSpc>
              <a:spcBef>
                <a:spcPts val="163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  <a:p>
            <a:pPr marL="0" marR="0">
              <a:lnSpc>
                <a:spcPts val="1411"/>
              </a:lnSpc>
              <a:spcBef>
                <a:spcPts val="166"/>
              </a:spcBef>
              <a:spcAft>
                <a:spcPct val="0"/>
              </a:spcAft>
            </a:pPr>
            <a:r>
              <a:rPr sz="1250" spc="-25">
                <a:solidFill>
                  <a:srgbClr val="000000"/>
                </a:solidFill>
                <a:latin typeface="Times New Roman"/>
                <a:cs typeface="Times New Roman"/>
              </a:rPr>
              <a:t>da</a:t>
            </a:r>
          </a:p>
          <a:p>
            <a:pPr marL="0" marR="0">
              <a:lnSpc>
                <a:spcPts val="1411"/>
              </a:lnSpc>
              <a:spcBef>
                <a:spcPts val="9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369178" y="6468596"/>
            <a:ext cx="490541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34">
                <a:solidFill>
                  <a:srgbClr val="000000"/>
                </a:solidFill>
                <a:latin typeface="Times New Roman"/>
                <a:cs typeface="Times New Roman"/>
              </a:rPr>
              <a:t>tera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369178" y="6659350"/>
            <a:ext cx="623506" cy="2772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17">
                <a:solidFill>
                  <a:srgbClr val="000000"/>
                </a:solidFill>
                <a:latin typeface="Times New Roman"/>
                <a:cs typeface="Times New Roman"/>
              </a:rPr>
              <a:t>giga</a:t>
            </a:r>
          </a:p>
          <a:p>
            <a:pPr marL="0" marR="0">
              <a:lnSpc>
                <a:spcPts val="1411"/>
              </a:lnSpc>
              <a:spcBef>
                <a:spcPts val="163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mega</a:t>
            </a:r>
          </a:p>
          <a:p>
            <a:pPr marL="0" marR="0">
              <a:lnSpc>
                <a:spcPts val="1411"/>
              </a:lnSpc>
              <a:spcBef>
                <a:spcPts val="91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kilo</a:t>
            </a:r>
          </a:p>
          <a:p>
            <a:pPr marL="0" marR="0">
              <a:lnSpc>
                <a:spcPts val="1411"/>
              </a:lnSpc>
              <a:spcBef>
                <a:spcPts val="163"/>
              </a:spcBef>
              <a:spcAft>
                <a:spcPct val="0"/>
              </a:spcAft>
            </a:pPr>
            <a:r>
              <a:rPr sz="1250" spc="23">
                <a:solidFill>
                  <a:srgbClr val="000000"/>
                </a:solidFill>
                <a:latin typeface="Times New Roman"/>
                <a:cs typeface="Times New Roman"/>
              </a:rPr>
              <a:t>hecto</a:t>
            </a:r>
          </a:p>
          <a:p>
            <a:pPr marL="0" marR="0">
              <a:lnSpc>
                <a:spcPts val="1411"/>
              </a:lnSpc>
              <a:spcBef>
                <a:spcPts val="116"/>
              </a:spcBef>
              <a:spcAft>
                <a:spcPct val="0"/>
              </a:spcAft>
            </a:pPr>
            <a:r>
              <a:rPr sz="1250" spc="23">
                <a:solidFill>
                  <a:srgbClr val="000000"/>
                </a:solidFill>
                <a:latin typeface="Times New Roman"/>
                <a:cs typeface="Times New Roman"/>
              </a:rPr>
              <a:t>deka</a:t>
            </a:r>
          </a:p>
          <a:p>
            <a:pPr marL="0" marR="0">
              <a:lnSpc>
                <a:spcPts val="1411"/>
              </a:lnSpc>
              <a:spcBef>
                <a:spcPts val="90"/>
              </a:spcBef>
              <a:spcAft>
                <a:spcPct val="0"/>
              </a:spcAft>
            </a:pPr>
            <a:r>
              <a:rPr sz="1250" spc="20">
                <a:solidFill>
                  <a:srgbClr val="000000"/>
                </a:solidFill>
                <a:latin typeface="Times New Roman"/>
                <a:cs typeface="Times New Roman"/>
              </a:rPr>
              <a:t>deci</a:t>
            </a:r>
          </a:p>
          <a:p>
            <a:pPr marL="0" marR="0">
              <a:lnSpc>
                <a:spcPts val="1411"/>
              </a:lnSpc>
              <a:spcBef>
                <a:spcPts val="163"/>
              </a:spcBef>
              <a:spcAft>
                <a:spcPct val="0"/>
              </a:spcAft>
            </a:pPr>
            <a:r>
              <a:rPr sz="1250" spc="23">
                <a:solidFill>
                  <a:srgbClr val="000000"/>
                </a:solidFill>
                <a:latin typeface="Times New Roman"/>
                <a:cs typeface="Times New Roman"/>
              </a:rPr>
              <a:t>centi</a:t>
            </a:r>
          </a:p>
          <a:p>
            <a:pPr marL="0" marR="0">
              <a:lnSpc>
                <a:spcPts val="1411"/>
              </a:lnSpc>
              <a:spcBef>
                <a:spcPts val="91"/>
              </a:spcBef>
              <a:spcAft>
                <a:spcPct val="0"/>
              </a:spcAft>
            </a:pPr>
            <a:r>
              <a:rPr sz="1250" spc="20">
                <a:solidFill>
                  <a:srgbClr val="000000"/>
                </a:solidFill>
                <a:latin typeface="Times New Roman"/>
                <a:cs typeface="Times New Roman"/>
              </a:rPr>
              <a:t>milli</a:t>
            </a:r>
          </a:p>
          <a:p>
            <a:pPr marL="0" marR="0">
              <a:lnSpc>
                <a:spcPts val="1411"/>
              </a:lnSpc>
              <a:spcBef>
                <a:spcPts val="163"/>
              </a:spcBef>
              <a:spcAft>
                <a:spcPct val="0"/>
              </a:spcAft>
            </a:pPr>
            <a:r>
              <a:rPr sz="1250" spc="27">
                <a:solidFill>
                  <a:srgbClr val="000000"/>
                </a:solidFill>
                <a:latin typeface="Times New Roman"/>
                <a:cs typeface="Times New Roman"/>
              </a:rPr>
              <a:t>micro</a:t>
            </a:r>
          </a:p>
          <a:p>
            <a:pPr marL="0" marR="0">
              <a:lnSpc>
                <a:spcPts val="1411"/>
              </a:lnSpc>
              <a:spcBef>
                <a:spcPts val="16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nano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 spc="15">
                <a:solidFill>
                  <a:srgbClr val="000000"/>
                </a:solidFill>
                <a:latin typeface="Times New Roman"/>
                <a:cs typeface="Times New Roman"/>
              </a:rPr>
              <a:t>pico</a:t>
            </a:r>
          </a:p>
          <a:p>
            <a:pPr marL="0" marR="0">
              <a:lnSpc>
                <a:spcPts val="1411"/>
              </a:lnSpc>
              <a:spcBef>
                <a:spcPts val="165"/>
              </a:spcBef>
              <a:spcAft>
                <a:spcPct val="0"/>
              </a:spcAft>
            </a:pPr>
            <a:r>
              <a:rPr sz="1250" spc="27">
                <a:solidFill>
                  <a:srgbClr val="000000"/>
                </a:solidFill>
                <a:latin typeface="Times New Roman"/>
                <a:cs typeface="Times New Roman"/>
              </a:rPr>
              <a:t>femto</a:t>
            </a:r>
          </a:p>
          <a:p>
            <a:pPr marL="0" marR="0">
              <a:lnSpc>
                <a:spcPts val="1411"/>
              </a:lnSpc>
              <a:spcBef>
                <a:spcPts val="89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atto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100829" y="7450687"/>
            <a:ext cx="443166" cy="751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  <a:p>
            <a:pPr marL="0" marR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1900" spc="50" baseline="-75249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800" spc="34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</a:p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900" spc="50" baseline="-750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800" spc="34">
                <a:solidFill>
                  <a:srgbClr val="000000"/>
                </a:solidFill>
                <a:latin typeface="Times New Roman"/>
                <a:cs typeface="Times New Roman"/>
              </a:rPr>
              <a:t>-2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408801" y="7841466"/>
            <a:ext cx="309995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408801" y="8032347"/>
            <a:ext cx="364075" cy="120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</a:p>
          <a:p>
            <a:pPr marL="0" marR="0">
              <a:lnSpc>
                <a:spcPts val="1411"/>
              </a:lnSpc>
              <a:spcBef>
                <a:spcPts val="163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µ</a:t>
            </a:r>
          </a:p>
          <a:p>
            <a:pPr marL="0" marR="0">
              <a:lnSpc>
                <a:spcPts val="1411"/>
              </a:lnSpc>
              <a:spcBef>
                <a:spcPts val="16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  <a:p>
            <a:pPr marL="0" marR="0">
              <a:lnSpc>
                <a:spcPts val="1411"/>
              </a:lnSpc>
              <a:spcBef>
                <a:spcPts val="8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0" marR="0">
              <a:lnSpc>
                <a:spcPts val="1411"/>
              </a:lnSpc>
              <a:spcBef>
                <a:spcPts val="11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100829" y="8798157"/>
            <a:ext cx="547941" cy="633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baseline="48000">
                <a:solidFill>
                  <a:srgbClr val="000000"/>
                </a:solidFill>
                <a:latin typeface="Times New Roman"/>
                <a:cs typeface="Times New Roman"/>
              </a:rPr>
              <a:t>-15</a:t>
            </a:r>
          </a:p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200" baseline="48000">
                <a:solidFill>
                  <a:srgbClr val="000000"/>
                </a:solidFill>
                <a:latin typeface="Times New Roman"/>
                <a:cs typeface="Times New Roman"/>
              </a:rPr>
              <a:t>-18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408801" y="9014057"/>
            <a:ext cx="309995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767201" y="10070951"/>
            <a:ext cx="281964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60541"/>
            <a:ext cx="2656197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Definitions &amp; Terminologies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2477" y="1586304"/>
            <a:ext cx="7187173" cy="89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1-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u="sng" spc="-20">
                <a:solidFill>
                  <a:srgbClr val="E36C0A"/>
                </a:solidFill>
                <a:latin typeface="Rockwell"/>
                <a:cs typeface="Rockwell"/>
              </a:rPr>
              <a:t>Electric</a:t>
            </a:r>
            <a:r>
              <a:rPr sz="1450" b="1" u="sng" spc="264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31">
                <a:solidFill>
                  <a:srgbClr val="E36C0A"/>
                </a:solidFill>
                <a:latin typeface="Rockwell"/>
                <a:cs typeface="Rockwell"/>
              </a:rPr>
              <a:t>charge</a:t>
            </a:r>
            <a:r>
              <a:rPr sz="1450" b="1" u="sng" spc="258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>
                <a:solidFill>
                  <a:srgbClr val="E36C0A"/>
                </a:solidFill>
                <a:latin typeface="Rockwell"/>
                <a:cs typeface="Rockwell"/>
              </a:rPr>
              <a:t>(</a:t>
            </a:r>
            <a:r>
              <a:rPr sz="1450" b="1" u="sng" spc="-338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55">
                <a:solidFill>
                  <a:srgbClr val="E36C0A"/>
                </a:solidFill>
                <a:latin typeface="Rockwell"/>
                <a:cs typeface="Rockwell"/>
              </a:rPr>
              <a:t>Q)</a:t>
            </a:r>
            <a:r>
              <a:rPr sz="1450" b="1" spc="351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45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physical</a:t>
            </a:r>
            <a:r>
              <a:rPr sz="145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properity</a:t>
            </a:r>
            <a:r>
              <a:rPr sz="145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electrons</a:t>
            </a:r>
            <a:r>
              <a:rPr sz="145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protons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228917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atoms</a:t>
            </a:r>
            <a:r>
              <a:rPr sz="145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  <a:r>
              <a:rPr sz="145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ris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force</a:t>
            </a:r>
            <a:r>
              <a:rPr sz="145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atoms.</a:t>
            </a:r>
            <a:r>
              <a:rPr sz="145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sz="145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oulomb</a:t>
            </a:r>
          </a:p>
          <a:p>
            <a:pPr marL="228917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[C].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4244" y="2208767"/>
            <a:ext cx="6912416" cy="1317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000000"/>
                </a:solidFill>
                <a:latin typeface="Rockwell"/>
                <a:cs typeface="Rockwell"/>
              </a:rPr>
              <a:t>coulomb</a:t>
            </a:r>
            <a:r>
              <a:rPr sz="1450" b="1" spc="43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defined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which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flows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electr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ic</a:t>
            </a:r>
          </a:p>
          <a:p>
            <a:pPr marL="0" marR="0">
              <a:lnSpc>
                <a:spcPts val="1580"/>
              </a:lnSpc>
              <a:spcBef>
                <a:spcPts val="1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ampere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second.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proton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arbitrarily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chosen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7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pos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57150" marR="0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(1.6</a:t>
            </a:r>
            <a:r>
              <a:rPr sz="145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-19</a:t>
            </a:r>
            <a:r>
              <a:rPr sz="9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C),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whereas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electron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chosen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</a:p>
          <a:p>
            <a:pPr marL="47625" marR="0">
              <a:lnSpc>
                <a:spcPts val="1651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(-1.6</a:t>
            </a:r>
            <a:r>
              <a:rPr sz="145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350" baseline="46551">
                <a:solidFill>
                  <a:srgbClr val="000000"/>
                </a:solidFill>
                <a:latin typeface="Times New Roman"/>
                <a:cs typeface="Times New Roman"/>
              </a:rPr>
              <a:t>-19</a:t>
            </a:r>
            <a:r>
              <a:rPr sz="1350" spc="39" baseline="46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C).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91869" y="3257541"/>
            <a:ext cx="55579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0">
                <a:solidFill>
                  <a:srgbClr val="7030A0"/>
                </a:solidFill>
                <a:latin typeface="Times New Roman"/>
                <a:cs typeface="Times New Roman"/>
              </a:rPr>
              <a:t>Note</a:t>
            </a:r>
            <a:r>
              <a:rPr sz="1450" b="1" spc="7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that,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charges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repel</a:t>
            </a:r>
            <a:r>
              <a:rPr sz="145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unlike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charges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attract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other.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7119" y="3667879"/>
            <a:ext cx="77441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450" b="1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450" b="1" spc="-34">
                <a:solidFill>
                  <a:srgbClr val="000000"/>
                </a:solidFill>
                <a:latin typeface="Times New Roman"/>
                <a:cs typeface="Times New Roman"/>
              </a:rPr>
              <a:t>I.t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60345" y="3667879"/>
            <a:ext cx="52789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0000"/>
                </a:solidFill>
                <a:latin typeface="Times New Roman"/>
                <a:cs typeface="Times New Roman"/>
              </a:rPr>
              <a:t>[C]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91869" y="4068182"/>
            <a:ext cx="31510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Where,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Q:-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electr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ic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chargein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coulomb.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35430" y="4277732"/>
            <a:ext cx="2372872" cy="677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I:-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electr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ic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ampere.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t:-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ime</a:t>
            </a:r>
            <a:r>
              <a:rPr sz="145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second.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91869" y="4687688"/>
            <a:ext cx="692389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5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(Q)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transferred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during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(t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(t</a:t>
            </a:r>
            <a:r>
              <a:rPr sz="145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calculated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as,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20996" y="47759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388228" y="47759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02080" y="5085210"/>
            <a:ext cx="269476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IVUGH+Cambria Math"/>
                <a:cs typeface="CIVUGH+Cambria Math"/>
              </a:rPr>
              <a:t>풕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91869" y="5154684"/>
            <a:ext cx="1247326" cy="53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9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Q=</a:t>
            </a:r>
            <a:r>
              <a:rPr sz="1600" spc="572">
                <a:solidFill>
                  <a:srgbClr val="000000"/>
                </a:solidFill>
                <a:latin typeface="CIVUGH+Cambria Math"/>
                <a:cs typeface="CIVUGH+Cambria Math"/>
              </a:rPr>
              <a:t> </a:t>
            </a:r>
            <a:r>
              <a:rPr sz="100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CIVUGH+Cambria Math"/>
                <a:cs typeface="CIVUGH+Cambria Math"/>
              </a:rPr>
              <a:t>풊</a:t>
            </a:r>
            <a:r>
              <a:rPr sz="1600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16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10">
                <a:solidFill>
                  <a:srgbClr val="000000"/>
                </a:solidFill>
                <a:latin typeface="CIVUGH+Cambria Math"/>
                <a:cs typeface="CIVUGH+Cambria Math"/>
              </a:rPr>
              <a:t>풅풕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59230" y="5141666"/>
            <a:ext cx="255040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IVUGH+Cambria Math"/>
                <a:cs typeface="CIVUGH+Cambria Math"/>
              </a:rPr>
              <a:t>ퟐ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93695" y="5183496"/>
            <a:ext cx="52789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5">
                <a:solidFill>
                  <a:srgbClr val="000000"/>
                </a:solidFill>
                <a:latin typeface="Times New Roman"/>
                <a:cs typeface="Times New Roman"/>
              </a:rPr>
              <a:t>[C]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54074" y="5285489"/>
            <a:ext cx="269476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IVUGH+Cambria Math"/>
                <a:cs typeface="CIVUGH+Cambria Math"/>
              </a:rPr>
              <a:t>풕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11605" y="5341691"/>
            <a:ext cx="255040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IVUGH+Cambria Math"/>
                <a:cs typeface="CIVUGH+Cambria Math"/>
              </a:rPr>
              <a:t>ퟏ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5650602"/>
            <a:ext cx="7448406" cy="150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38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8">
                <a:solidFill>
                  <a:srgbClr val="ED008D"/>
                </a:solidFill>
                <a:latin typeface="Times New Roman"/>
                <a:cs typeface="Times New Roman"/>
              </a:rPr>
              <a:t>1:</a:t>
            </a:r>
            <a:r>
              <a:rPr sz="1450" b="1" spc="17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5A</a:t>
            </a:r>
            <a:r>
              <a:rPr sz="145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lows</a:t>
            </a:r>
            <a:r>
              <a:rPr sz="145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minutes.</a:t>
            </a:r>
            <a:r>
              <a:rPr sz="145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  <a:r>
              <a:rPr sz="145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electricit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transferred.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electr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icity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(Q)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=I.t</a:t>
            </a:r>
          </a:p>
          <a:p>
            <a:pPr marL="543559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I=5A,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[S]</a:t>
            </a:r>
          </a:p>
          <a:p>
            <a:pPr marL="0" marR="0">
              <a:lnSpc>
                <a:spcPts val="1651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Hence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Q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600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2477" y="7087055"/>
            <a:ext cx="7208651" cy="690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2-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u="sng" spc="-21">
                <a:solidFill>
                  <a:srgbClr val="E36C0A"/>
                </a:solidFill>
                <a:latin typeface="Rockwell"/>
                <a:cs typeface="Rockwell"/>
              </a:rPr>
              <a:t>Current</a:t>
            </a:r>
            <a:r>
              <a:rPr sz="1450" b="1" u="sng" spc="57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23">
                <a:solidFill>
                  <a:srgbClr val="E36C0A"/>
                </a:solidFill>
                <a:latin typeface="Rockwell"/>
                <a:cs typeface="Rockwell"/>
              </a:rPr>
              <a:t>(I)</a:t>
            </a:r>
            <a:r>
              <a:rPr sz="1450" b="1" u="sng" spc="133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>
                <a:solidFill>
                  <a:srgbClr val="E36C0A"/>
                </a:solidFill>
                <a:latin typeface="Rockwell"/>
                <a:cs typeface="Rockwell"/>
              </a:rPr>
              <a:t>:</a:t>
            </a:r>
            <a:r>
              <a:rPr sz="1450" b="1" spc="120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  <a:r>
              <a:rPr sz="145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rate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electr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ic</a:t>
            </a:r>
            <a:r>
              <a:rPr sz="145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sz="145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coulombs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</a:p>
          <a:p>
            <a:pPr marL="228917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second.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ampere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[A].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01394" y="7509629"/>
            <a:ext cx="6933644" cy="677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ampere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def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ined</a:t>
            </a:r>
            <a:r>
              <a:rPr sz="145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rate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coulo</a:t>
            </a:r>
            <a:r>
              <a:rPr sz="1450" spc="-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mb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(1A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1C/S).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58887" y="7918098"/>
            <a:ext cx="378897" cy="458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IVUGH+Cambria Math"/>
                <a:cs typeface="CIVUGH+Cambria Math"/>
              </a:rPr>
              <a:t>퐐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62451" y="7918098"/>
            <a:ext cx="465962" cy="458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IVUGH+Cambria Math"/>
                <a:cs typeface="CIVUGH+Cambria Math"/>
              </a:rPr>
              <a:t>퐝퐪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01394" y="8062714"/>
            <a:ext cx="49374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b="1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35835" y="8062714"/>
            <a:ext cx="52789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[A]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619999" y="8062714"/>
            <a:ext cx="4315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66515" y="8011786"/>
            <a:ext cx="1046650" cy="736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79"/>
              </a:lnSpc>
              <a:spcBef>
                <a:spcPct val="0"/>
              </a:spcBef>
              <a:spcAft>
                <a:spcPct val="0"/>
              </a:spcAft>
            </a:pPr>
            <a:r>
              <a:rPr sz="1900" b="1" i="1" spc="-14">
                <a:solidFill>
                  <a:srgbClr val="000000"/>
                </a:solidFill>
                <a:latin typeface="Times New Roman"/>
                <a:cs typeface="Times New Roman"/>
              </a:rPr>
              <a:t>i(t)</a:t>
            </a:r>
            <a:r>
              <a:rPr sz="1900" b="1" i="1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b="1" spc="19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2000" baseline="-51315">
                <a:solidFill>
                  <a:srgbClr val="000000"/>
                </a:solidFill>
                <a:latin typeface="CIVUGH+Cambria Math"/>
                <a:cs typeface="CIVUGH+Cambria Math"/>
              </a:rPr>
              <a:t>퐝퐭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424934" y="8062714"/>
            <a:ext cx="52789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[A]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87399" y="8185180"/>
            <a:ext cx="322305" cy="458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IVUGH+Cambria Math"/>
                <a:cs typeface="CIVUGH+Cambria Math"/>
              </a:rPr>
              <a:t>퐭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3559" y="8817771"/>
            <a:ext cx="4675349" cy="90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6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7030A0"/>
                </a:solidFill>
                <a:latin typeface="Times New Roman"/>
                <a:cs typeface="Times New Roman"/>
              </a:rPr>
              <a:t>Note:</a:t>
            </a:r>
            <a:r>
              <a:rPr sz="1600" b="1" spc="49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conventional</a:t>
            </a:r>
            <a:r>
              <a:rPr sz="145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5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5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reverse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5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electrons</a:t>
            </a:r>
            <a:r>
              <a:rPr sz="145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5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00B050"/>
                </a:solidFill>
                <a:latin typeface="Times New Roman"/>
                <a:cs typeface="Times New Roman"/>
              </a:rPr>
              <a:t>(1.1)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997450" y="9654595"/>
            <a:ext cx="117581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(1.1)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67201" y="10070951"/>
            <a:ext cx="281964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2477" y="1347925"/>
            <a:ext cx="4398629" cy="1719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3-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u="sng" spc="-15">
                <a:solidFill>
                  <a:srgbClr val="E36C0A"/>
                </a:solidFill>
                <a:latin typeface="Rockwell"/>
                <a:cs typeface="Rockwell"/>
              </a:rPr>
              <a:t>Direct</a:t>
            </a:r>
            <a:r>
              <a:rPr sz="1450" b="1" u="sng" spc="-23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31">
                <a:solidFill>
                  <a:srgbClr val="E36C0A"/>
                </a:solidFill>
                <a:latin typeface="Rockwell"/>
                <a:cs typeface="Rockwell"/>
              </a:rPr>
              <a:t>current</a:t>
            </a:r>
            <a:r>
              <a:rPr sz="1450" b="1" u="sng" spc="68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25">
                <a:solidFill>
                  <a:srgbClr val="E36C0A"/>
                </a:solidFill>
                <a:latin typeface="Rockwell"/>
                <a:cs typeface="Rockwell"/>
              </a:rPr>
              <a:t>(dc):</a:t>
            </a:r>
            <a:r>
              <a:rPr sz="1450" b="1" spc="79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remains</a:t>
            </a:r>
          </a:p>
          <a:p>
            <a:pPr marL="228917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cons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tant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5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(constant</a:t>
            </a:r>
            <a:r>
              <a:rPr sz="145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  <a:p>
            <a:pPr marL="228917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time)</a:t>
            </a:r>
            <a:r>
              <a:rPr sz="145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13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B050"/>
                </a:solidFill>
                <a:latin typeface="Times New Roman"/>
                <a:cs typeface="Times New Roman"/>
              </a:rPr>
              <a:t>(1.2)(a)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.The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symbol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(I)</a:t>
            </a:r>
          </a:p>
          <a:p>
            <a:pPr marL="228917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7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usually</a:t>
            </a:r>
            <a:r>
              <a:rPr sz="1450" spc="5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50" spc="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represent</a:t>
            </a:r>
            <a:r>
              <a:rPr sz="1450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</a:p>
          <a:p>
            <a:pPr marL="228917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reason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unidirectional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228917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6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228917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polar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voltage.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1394" y="2790563"/>
            <a:ext cx="4119274" cy="686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5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direct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dc</a:t>
            </a:r>
            <a:r>
              <a:rPr sz="14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voltage.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2477" y="3597730"/>
            <a:ext cx="4402042" cy="110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4-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u="sng" spc="-20">
                <a:solidFill>
                  <a:srgbClr val="E36C0A"/>
                </a:solidFill>
                <a:latin typeface="Rockwell"/>
                <a:cs typeface="Rockwell"/>
              </a:rPr>
              <a:t>Alternating</a:t>
            </a:r>
            <a:r>
              <a:rPr sz="1450" b="1" u="sng" spc="248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31">
                <a:solidFill>
                  <a:srgbClr val="E36C0A"/>
                </a:solidFill>
                <a:latin typeface="Rockwell"/>
                <a:cs typeface="Rockwell"/>
              </a:rPr>
              <a:t>current</a:t>
            </a:r>
            <a:r>
              <a:rPr sz="1450" b="1" u="sng" spc="218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>
                <a:solidFill>
                  <a:srgbClr val="E36C0A"/>
                </a:solidFill>
                <a:latin typeface="Rockwell"/>
                <a:cs typeface="Rockwell"/>
              </a:rPr>
              <a:t>(ac):</a:t>
            </a:r>
            <a:r>
              <a:rPr sz="1450" b="1" spc="305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228917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reverse</a:t>
            </a:r>
            <a:r>
              <a:rPr sz="145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alternates</a:t>
            </a:r>
            <a:r>
              <a:rPr sz="145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polarit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5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5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</a:p>
          <a:p>
            <a:pPr marL="228917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sinusoidal</a:t>
            </a:r>
            <a:r>
              <a:rPr sz="14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(1.2)(b)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ac</a:t>
            </a:r>
          </a:p>
          <a:p>
            <a:pPr marL="228917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usually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represent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symbol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30">
                <a:solidFill>
                  <a:srgbClr val="000000"/>
                </a:solidFill>
                <a:latin typeface="Times New Roman"/>
                <a:cs typeface="Times New Roman"/>
              </a:rPr>
              <a:t>i(t)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2477" y="5447485"/>
            <a:ext cx="7198561" cy="110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5-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u="sng" spc="-18">
                <a:solidFill>
                  <a:srgbClr val="E36C0A"/>
                </a:solidFill>
                <a:latin typeface="Rockwell"/>
                <a:cs typeface="Rockwell"/>
              </a:rPr>
              <a:t>Voltage</a:t>
            </a:r>
            <a:r>
              <a:rPr sz="1450" b="1" u="sng" spc="247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81">
                <a:solidFill>
                  <a:srgbClr val="E36C0A"/>
                </a:solidFill>
                <a:latin typeface="Rockwell"/>
                <a:cs typeface="Rockwell"/>
              </a:rPr>
              <a:t>or</a:t>
            </a:r>
            <a:r>
              <a:rPr sz="1450" b="1" u="sng" spc="341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25">
                <a:solidFill>
                  <a:srgbClr val="E36C0A"/>
                </a:solidFill>
                <a:latin typeface="Rockwell"/>
                <a:cs typeface="Rockwell"/>
              </a:rPr>
              <a:t>Potential</a:t>
            </a:r>
            <a:r>
              <a:rPr sz="1450" b="1" u="sng" spc="271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33">
                <a:solidFill>
                  <a:srgbClr val="E36C0A"/>
                </a:solidFill>
                <a:latin typeface="Rockwell"/>
                <a:cs typeface="Rockwell"/>
              </a:rPr>
              <a:t>Difference</a:t>
            </a:r>
            <a:r>
              <a:rPr sz="1450" b="1" u="sng" spc="321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21">
                <a:solidFill>
                  <a:srgbClr val="E36C0A"/>
                </a:solidFill>
                <a:latin typeface="Rockwell"/>
                <a:cs typeface="Rockwell"/>
              </a:rPr>
              <a:t>(PD):-</a:t>
            </a:r>
            <a:r>
              <a:rPr sz="1450" b="1" spc="214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potential</a:t>
            </a:r>
            <a:r>
              <a:rPr sz="145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ifference</a:t>
            </a:r>
            <a:r>
              <a:rPr sz="145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350" spc="14" baseline="-15517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</a:p>
          <a:p>
            <a:pPr marL="228917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points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B,</a:t>
            </a:r>
            <a:r>
              <a:rPr sz="145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amount</a:t>
            </a:r>
            <a:r>
              <a:rPr sz="145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required</a:t>
            </a:r>
            <a:r>
              <a:rPr sz="145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work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done)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move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un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</a:p>
          <a:p>
            <a:pPr marL="228917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pos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B.</a:t>
            </a:r>
            <a:r>
              <a:rPr sz="145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posit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ive,</a:t>
            </a:r>
            <a:r>
              <a:rPr sz="145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350" spc="12" baseline="-15517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228917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pos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higher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potential</a:t>
            </a:r>
            <a:r>
              <a:rPr sz="145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respect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(w.r.t.)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B.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6644" y="6394188"/>
            <a:ext cx="1291944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6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991869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79979" y="6394188"/>
            <a:ext cx="1153959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6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350" spc="-1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20787" y="6482460"/>
            <a:ext cx="33341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97735" y="6482460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01394" y="6804016"/>
            <a:ext cx="6935418" cy="68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lt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[V],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work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-joule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move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1-coulombbetween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points.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15974" y="7336345"/>
            <a:ext cx="387320" cy="67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W</a:t>
            </a:r>
          </a:p>
          <a:p>
            <a:pPr marL="19050" marR="0">
              <a:lnSpc>
                <a:spcPts val="1494"/>
              </a:lnSpc>
              <a:spcBef>
                <a:spcPts val="40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Q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95370" y="7336345"/>
            <a:ext cx="451666" cy="67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5">
                <a:solidFill>
                  <a:srgbClr val="000000"/>
                </a:solidFill>
                <a:latin typeface="MCGNRQ+Cambria Math"/>
                <a:cs typeface="MCGNRQ+Cambria Math"/>
              </a:rPr>
              <a:t>푑푤</a:t>
            </a:r>
          </a:p>
          <a:p>
            <a:pPr marL="19050" marR="0">
              <a:lnSpc>
                <a:spcPts val="1494"/>
              </a:lnSpc>
              <a:spcBef>
                <a:spcPts val="405"/>
              </a:spcBef>
              <a:spcAft>
                <a:spcPct val="0"/>
              </a:spcAft>
            </a:pPr>
            <a:r>
              <a:rPr sz="1250" spc="15">
                <a:solidFill>
                  <a:srgbClr val="000000"/>
                </a:solidFill>
                <a:latin typeface="MCGNRQ+Cambria Math"/>
                <a:cs typeface="MCGNRQ+Cambria Math"/>
              </a:rPr>
              <a:t>푑푞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01394" y="7462004"/>
            <a:ext cx="54978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65400" y="7462004"/>
            <a:ext cx="4315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337940" y="7462004"/>
            <a:ext cx="50254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01394" y="7814682"/>
            <a:ext cx="331488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Where,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W:-</a:t>
            </a:r>
            <a:r>
              <a:rPr sz="145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5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work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done.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72477" y="8278697"/>
            <a:ext cx="7183921" cy="489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6-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u="sng" spc="-33">
                <a:solidFill>
                  <a:srgbClr val="E36C0A"/>
                </a:solidFill>
                <a:latin typeface="Rockwell"/>
                <a:cs typeface="Rockwell"/>
              </a:rPr>
              <a:t>Power</a:t>
            </a:r>
            <a:r>
              <a:rPr sz="1450" b="1" u="sng" spc="142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15">
                <a:solidFill>
                  <a:srgbClr val="E36C0A"/>
                </a:solidFill>
                <a:latin typeface="Rockwell"/>
                <a:cs typeface="Rockwell"/>
              </a:rPr>
              <a:t>(P):-</a:t>
            </a:r>
            <a:r>
              <a:rPr sz="1450" b="1" spc="129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defined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rate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work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done,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rate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01394" y="8520167"/>
            <a:ext cx="135872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respect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time.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87399" y="8804338"/>
            <a:ext cx="387320" cy="67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W</a:t>
            </a:r>
          </a:p>
          <a:p>
            <a:pPr marL="47625" marR="0">
              <a:lnSpc>
                <a:spcPts val="1494"/>
              </a:lnSpc>
              <a:spcBef>
                <a:spcPts val="406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593975" y="8804338"/>
            <a:ext cx="58347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8">
                <a:solidFill>
                  <a:srgbClr val="000000"/>
                </a:solidFill>
                <a:latin typeface="Cambria Math"/>
                <a:cs typeface="Cambria Math"/>
              </a:rPr>
              <a:t>joule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37535" y="8804338"/>
            <a:ext cx="1355983" cy="703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6144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J</a:t>
            </a:r>
          </a:p>
          <a:p>
            <a:pPr marL="0" marR="0">
              <a:lnSpc>
                <a:spcPts val="1051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, or</a:t>
            </a:r>
            <a:r>
              <a:rPr sz="1800" spc="9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800" spc="10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]</a:t>
            </a:r>
          </a:p>
          <a:p>
            <a:pPr marL="887094" marR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01394" y="8930123"/>
            <a:ext cx="530571" cy="1010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0" marR="0">
              <a:lnSpc>
                <a:spcPts val="1580"/>
              </a:lnSpc>
              <a:spcBef>
                <a:spcPts val="2623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926589" y="8930123"/>
            <a:ext cx="82589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[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watt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517775" y="9052115"/>
            <a:ext cx="724216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second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831085" y="9338119"/>
            <a:ext cx="38732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W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76726" y="9338119"/>
            <a:ext cx="441638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QV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44955" y="9464095"/>
            <a:ext cx="5305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546350" y="9464095"/>
            <a:ext cx="4315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87439" y="9464095"/>
            <a:ext cx="53402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720971" y="9464095"/>
            <a:ext cx="4315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224782" y="9464095"/>
            <a:ext cx="75903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IV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78710" y="9586086"/>
            <a:ext cx="29291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t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852926" y="9586086"/>
            <a:ext cx="29291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t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767201" y="10070951"/>
            <a:ext cx="281964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1394" y="1579871"/>
            <a:ext cx="75937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5">
                <a:solidFill>
                  <a:srgbClr val="7030A0"/>
                </a:solidFill>
                <a:latin typeface="Times New Roman"/>
                <a:cs typeface="Times New Roman"/>
              </a:rPr>
              <a:t>Note:-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88514" y="1816163"/>
            <a:ext cx="724216" cy="67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25">
                <a:solidFill>
                  <a:srgbClr val="000000"/>
                </a:solidFill>
                <a:latin typeface="Cambria Math"/>
                <a:cs typeface="Cambria Math"/>
              </a:rPr>
              <a:t>1joule</a:t>
            </a:r>
          </a:p>
          <a:p>
            <a:pPr marL="0" marR="0">
              <a:lnSpc>
                <a:spcPts val="1494"/>
              </a:lnSpc>
              <a:spcBef>
                <a:spcPts val="40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second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30312" y="1921489"/>
            <a:ext cx="1083459" cy="498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BMUTD+Symbol"/>
                <a:cs typeface="GBMUTD+Symbol"/>
              </a:rPr>
              <a:t>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watt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0312" y="2255117"/>
            <a:ext cx="2837819" cy="498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BMUTD+Symbol"/>
                <a:cs typeface="GBMUTD+Symbol"/>
              </a:rPr>
              <a:t>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horse</a:t>
            </a:r>
            <a:r>
              <a:rPr sz="145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(h.p.)</a:t>
            </a:r>
            <a:r>
              <a:rPr sz="145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746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watt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30312" y="2502767"/>
            <a:ext cx="6671234" cy="974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BMUTD+Symbol"/>
                <a:cs typeface="GBMUTD+Symbol"/>
              </a:rPr>
              <a:t>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Nega</a:t>
            </a:r>
            <a:r>
              <a:rPr sz="1450" spc="-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ment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(such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sources).</a:t>
            </a:r>
          </a:p>
          <a:p>
            <a:pPr marL="0" marR="0">
              <a:lnSpc>
                <a:spcPts val="1748"/>
              </a:lnSpc>
              <a:spcBef>
                <a:spcPts val="254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BMUTD+Symbol"/>
                <a:cs typeface="GBMUTD+Symbol"/>
              </a:rPr>
              <a:t>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Pos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5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absorbs</a:t>
            </a:r>
            <a:r>
              <a:rPr sz="145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5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(such</a:t>
            </a:r>
            <a:r>
              <a:rPr sz="145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228917" marR="0">
              <a:lnSpc>
                <a:spcPts val="1580"/>
              </a:lnSpc>
              <a:spcBef>
                <a:spcPts val="216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resistors).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2477" y="3941012"/>
            <a:ext cx="6981839" cy="491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7-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u="sng" spc="-14">
                <a:solidFill>
                  <a:srgbClr val="E36C0A"/>
                </a:solidFill>
                <a:latin typeface="Rockwell"/>
                <a:cs typeface="Rockwell"/>
              </a:rPr>
              <a:t>Energy</a:t>
            </a:r>
            <a:r>
              <a:rPr sz="1450" b="1" u="sng" spc="-86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u="sng" spc="-20">
                <a:solidFill>
                  <a:srgbClr val="E36C0A"/>
                </a:solidFill>
                <a:latin typeface="Rockwell"/>
                <a:cs typeface="Rockwell"/>
              </a:rPr>
              <a:t>(W)</a:t>
            </a:r>
            <a:r>
              <a:rPr sz="1450" b="1" u="sng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b="1" spc="11">
                <a:solidFill>
                  <a:srgbClr val="E36C0A"/>
                </a:solidFill>
                <a:latin typeface="Rockwell"/>
                <a:cs typeface="Rockwell"/>
              </a:rPr>
              <a:t>:-</a:t>
            </a:r>
            <a:r>
              <a:rPr sz="1450" b="1" spc="-44">
                <a:solidFill>
                  <a:srgbClr val="E36C0A"/>
                </a:solidFill>
                <a:latin typeface="Rockwell"/>
                <a:cs typeface="Rockwell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represents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product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(P)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period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(t).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01394" y="4296782"/>
            <a:ext cx="79395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=P.t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31085" y="4296782"/>
            <a:ext cx="1197470" cy="95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[watt.second</a:t>
            </a:r>
          </a:p>
          <a:p>
            <a:pPr marL="711198" marR="0">
              <a:lnSpc>
                <a:spcPts val="1580"/>
              </a:lnSpc>
              <a:spcBef>
                <a:spcPts val="2124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77472" y="4296782"/>
            <a:ext cx="8032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7">
                <a:solidFill>
                  <a:srgbClr val="000000"/>
                </a:solidFill>
                <a:latin typeface="Times New Roman"/>
                <a:cs typeface="Times New Roman"/>
              </a:rPr>
              <a:t>w.s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94703" y="4296782"/>
            <a:ext cx="86923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joule]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76726" y="4675381"/>
            <a:ext cx="265918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NULWSH+Cambria Math"/>
                <a:cs typeface="NULWSH+Cambria Math"/>
              </a:rPr>
              <a:t>푡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12596" y="4744855"/>
            <a:ext cx="1337259" cy="53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9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5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8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600" spc="572">
                <a:solidFill>
                  <a:srgbClr val="000000"/>
                </a:solidFill>
                <a:latin typeface="NULWSH+Cambria Math"/>
                <a:cs typeface="NULWSH+Cambria Math"/>
              </a:rPr>
              <a:t> </a:t>
            </a:r>
            <a:r>
              <a:rPr sz="1000" spc="9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17">
                <a:solidFill>
                  <a:srgbClr val="000000"/>
                </a:solidFill>
                <a:latin typeface="NULWSH+Cambria Math"/>
                <a:cs typeface="NULWSH+Cambria Math"/>
              </a:rPr>
              <a:t>푃</a:t>
            </a:r>
            <a:r>
              <a:rPr sz="1600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1600" spc="-8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600" spc="-11">
                <a:solidFill>
                  <a:srgbClr val="000000"/>
                </a:solidFill>
                <a:latin typeface="NULWSH+Cambria Math"/>
                <a:cs typeface="NULWSH+Cambria Math"/>
              </a:rPr>
              <a:t>푑푡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43401" y="473158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91869" y="4773667"/>
            <a:ext cx="94975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 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Q.V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38626" y="4875660"/>
            <a:ext cx="265918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NULWSH+Cambria Math"/>
                <a:cs typeface="NULWSH+Cambria Math"/>
              </a:rPr>
              <a:t>푡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805301" y="493186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50820" y="5229288"/>
            <a:ext cx="981503" cy="44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14">
                <a:solidFill>
                  <a:srgbClr val="000000"/>
                </a:solidFill>
                <a:latin typeface="Cambria Math"/>
                <a:cs typeface="Cambria Math"/>
              </a:rPr>
              <a:t>P</a:t>
            </a:r>
            <a:r>
              <a:rPr sz="1250" spc="14">
                <a:solidFill>
                  <a:srgbClr val="000000"/>
                </a:solidFill>
                <a:latin typeface="NULWSH+Cambria Math"/>
                <a:cs typeface="NULWSH+Cambria Math"/>
              </a:rPr>
              <a:t>ꢀ</a:t>
            </a:r>
            <a:r>
              <a:rPr sz="1250" spc="157">
                <a:solidFill>
                  <a:srgbClr val="000000"/>
                </a:solidFill>
                <a:latin typeface="Cambria Math"/>
                <a:cs typeface="Cambria Math"/>
              </a:rPr>
              <a:t>w</a:t>
            </a:r>
            <a:r>
              <a:rPr sz="1250" spc="11">
                <a:solidFill>
                  <a:srgbClr val="000000"/>
                </a:solidFill>
                <a:latin typeface="NULWSH+Cambria Math"/>
                <a:cs typeface="NULWSH+Cambria Math"/>
              </a:rPr>
              <a:t>ꢁ</a:t>
            </a:r>
            <a:r>
              <a:rPr sz="1250" spc="66">
                <a:solidFill>
                  <a:srgbClr val="000000"/>
                </a:solidFill>
                <a:latin typeface="Cambria Math"/>
                <a:cs typeface="Cambria Math"/>
              </a:rPr>
              <a:t>×t[s]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91869" y="5373996"/>
            <a:ext cx="148290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[kW.h]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432050" y="5496369"/>
            <a:ext cx="59676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1000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6327513"/>
            <a:ext cx="6463690" cy="887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11">
                <a:solidFill>
                  <a:srgbClr val="ED008D"/>
                </a:solidFill>
                <a:latin typeface="Times New Roman"/>
                <a:cs typeface="Times New Roman"/>
              </a:rPr>
              <a:t>2: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How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much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does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100w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electr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ic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ulb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ons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umes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hours?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W 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P.t</a:t>
            </a:r>
            <a:r>
              <a:rPr sz="1450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100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200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w.h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559" y="6947272"/>
            <a:ext cx="47025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7136586"/>
            <a:ext cx="4292844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W 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P.t</a:t>
            </a:r>
            <a:r>
              <a:rPr sz="1450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100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(2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60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65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60)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720000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J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720</a:t>
            </a:r>
            <a:r>
              <a:rPr sz="1450" spc="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KJ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3559" y="7767057"/>
            <a:ext cx="7446690" cy="68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29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3:</a:t>
            </a:r>
            <a:r>
              <a:rPr sz="1450" b="1" spc="12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5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expended</a:t>
            </a:r>
            <a:r>
              <a:rPr sz="145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moving</a:t>
            </a:r>
            <a:r>
              <a:rPr sz="145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μC</a:t>
            </a:r>
            <a:r>
              <a:rPr sz="145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potential</a:t>
            </a:r>
            <a:r>
              <a:rPr sz="145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ifference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6V.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3559" y="8177014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3559" y="8376106"/>
            <a:ext cx="4303732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W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=Q.V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(50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1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300</a:t>
            </a:r>
            <a:r>
              <a:rPr sz="1450" spc="12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300</a:t>
            </a:r>
            <a:r>
              <a:rPr sz="14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964689" y="8360536"/>
            <a:ext cx="606138" cy="50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350" baseline="46689">
                <a:solidFill>
                  <a:srgbClr val="000000"/>
                </a:solidFill>
                <a:latin typeface="Times New Roman"/>
                <a:cs typeface="Times New Roman"/>
              </a:rPr>
              <a:t>-6</a:t>
            </a:r>
            <a:r>
              <a:rPr sz="1350" spc="490" baseline="466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966085" y="8376106"/>
            <a:ext cx="405732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309365" y="8360536"/>
            <a:ext cx="2667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-6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67201" y="10070951"/>
            <a:ext cx="281964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70066"/>
            <a:ext cx="6947123" cy="871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Sources:</a:t>
            </a:r>
            <a:r>
              <a:rPr sz="1800" u="sng" spc="46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i="1" spc="-39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sources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(weather</a:t>
            </a:r>
            <a:r>
              <a:rPr sz="1450" spc="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sources)</a:t>
            </a:r>
            <a:r>
              <a:rPr sz="1450" spc="-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sz="1450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3">
                <a:solidFill>
                  <a:srgbClr val="231F20"/>
                </a:solidFill>
                <a:latin typeface="Times New Roman"/>
                <a:cs typeface="Times New Roman"/>
              </a:rPr>
              <a:t>ivid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ed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into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types,</a:t>
            </a:r>
          </a:p>
          <a:p>
            <a:pPr marL="743839" marR="0">
              <a:lnSpc>
                <a:spcPts val="1580"/>
              </a:lnSpc>
              <a:spcBef>
                <a:spcPts val="1107"/>
              </a:spcBef>
              <a:spcAft>
                <a:spcPct val="0"/>
              </a:spcAft>
            </a:pP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(i)</a:t>
            </a:r>
            <a:r>
              <a:rPr sz="1450" spc="19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Independent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Sources.</a:t>
            </a:r>
            <a:r>
              <a:rPr sz="1450" spc="59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(ii)</a:t>
            </a:r>
            <a:r>
              <a:rPr sz="1450" spc="25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Dependent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Sources.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141838"/>
            <a:ext cx="7115847" cy="71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Rockwell"/>
                <a:cs typeface="Rockwell"/>
              </a:rPr>
              <a:t>(i)</a:t>
            </a:r>
            <a:r>
              <a:rPr sz="1450" i="1" u="sng" spc="-25">
                <a:solidFill>
                  <a:srgbClr val="548DD4"/>
                </a:solidFill>
                <a:latin typeface="LBESTG+Harlow Solid Italic,Italic"/>
                <a:cs typeface="LBESTG+Harlow Solid Italic,Italic"/>
              </a:rPr>
              <a:t>Independent </a:t>
            </a:r>
            <a:r>
              <a:rPr sz="1450" i="1" u="sng" spc="-10">
                <a:solidFill>
                  <a:srgbClr val="548DD4"/>
                </a:solidFill>
                <a:latin typeface="LBESTG+Harlow Solid Italic,Italic"/>
                <a:cs typeface="LBESTG+Harlow Solid Italic,Italic"/>
              </a:rPr>
              <a:t>Source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active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element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provides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specified</a:t>
            </a:r>
            <a:r>
              <a:rPr sz="1450" spc="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sz="1450" spc="9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completely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independent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r>
              <a:rPr sz="1450" spc="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uit</a:t>
            </a:r>
            <a:r>
              <a:rPr sz="1450" spc="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elements.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65120" y="3848854"/>
            <a:ext cx="325640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00B050"/>
                </a:solidFill>
                <a:latin typeface="Times New Roman"/>
                <a:cs typeface="Times New Roman"/>
              </a:rPr>
              <a:t>(1.4):</a:t>
            </a:r>
            <a:r>
              <a:rPr sz="1450" b="1" spc="-6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Representation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11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sources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4334493"/>
            <a:ext cx="7140661" cy="515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Rockwell"/>
                <a:cs typeface="Rockwell"/>
              </a:rPr>
              <a:t>(ii)</a:t>
            </a:r>
            <a:r>
              <a:rPr sz="1450" i="1" u="sng" spc="-25">
                <a:solidFill>
                  <a:srgbClr val="548DD4"/>
                </a:solidFill>
                <a:latin typeface="LBESTG+Harlow Solid Italic,Italic"/>
                <a:cs typeface="LBESTG+Harlow Solid Italic,Italic"/>
              </a:rPr>
              <a:t>Dependent</a:t>
            </a:r>
            <a:r>
              <a:rPr sz="1450" i="1" u="sng" spc="-12">
                <a:solidFill>
                  <a:srgbClr val="548DD4"/>
                </a:solidFill>
                <a:latin typeface="LBESTG+Harlow Solid Italic,Italic"/>
                <a:cs typeface="LBESTG+Harlow Solid Italic,Italic"/>
              </a:rPr>
              <a:t> </a:t>
            </a:r>
            <a:r>
              <a:rPr sz="1450" i="1" u="sng" spc="-38">
                <a:solidFill>
                  <a:srgbClr val="548DD4"/>
                </a:solidFill>
                <a:latin typeface="LBESTG+Harlow Solid Italic,Italic"/>
                <a:cs typeface="LBESTG+Harlow Solid Italic,Italic"/>
              </a:rPr>
              <a:t>(or</a:t>
            </a:r>
            <a:r>
              <a:rPr sz="1450" i="1" u="sng" spc="56">
                <a:solidFill>
                  <a:srgbClr val="548DD4"/>
                </a:solidFill>
                <a:latin typeface="LBESTG+Harlow Solid Italic,Italic"/>
                <a:cs typeface="LBESTG+Harlow Solid Italic,Italic"/>
              </a:rPr>
              <a:t> </a:t>
            </a:r>
            <a:r>
              <a:rPr sz="1450" i="1" u="sng" spc="-21">
                <a:solidFill>
                  <a:srgbClr val="548DD4"/>
                </a:solidFill>
                <a:latin typeface="LBESTG+Harlow Solid Italic,Italic"/>
                <a:cs typeface="LBESTG+Harlow Solid Italic,Italic"/>
              </a:rPr>
              <a:t>controlled)</a:t>
            </a:r>
            <a:r>
              <a:rPr sz="1450" i="1" u="sng" spc="348">
                <a:solidFill>
                  <a:srgbClr val="548DD4"/>
                </a:solidFill>
                <a:latin typeface="LBESTG+Harlow Solid Italic,Italic"/>
                <a:cs typeface="LBESTG+Harlow Solid Italic,Italic"/>
              </a:rPr>
              <a:t> </a:t>
            </a:r>
            <a:r>
              <a:rPr sz="1450" i="1" u="sng" spc="-12">
                <a:solidFill>
                  <a:srgbClr val="548DD4"/>
                </a:solidFill>
                <a:latin typeface="LBESTG+Harlow Solid Italic,Italic"/>
                <a:cs typeface="LBESTG+Harlow Solid Italic,Italic"/>
              </a:rPr>
              <a:t>Source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active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element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1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whic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quantity</a:t>
            </a:r>
            <a:r>
              <a:rPr sz="14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4573388"/>
            <a:ext cx="5223851" cy="1296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controlled</a:t>
            </a:r>
            <a:r>
              <a:rPr sz="1450" spc="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another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current.</a:t>
            </a:r>
            <a:r>
              <a:rPr sz="145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las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ified</a:t>
            </a:r>
            <a:r>
              <a:rPr sz="14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1)</a:t>
            </a:r>
            <a:r>
              <a:rPr sz="1450" spc="40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voltage-controlled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(VCVS).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2)</a:t>
            </a:r>
            <a:r>
              <a:rPr sz="1450" spc="40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current-controlled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(CCVS</a:t>
            </a:r>
            <a:r>
              <a:rPr sz="1450" spc="-3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4">
                <a:solidFill>
                  <a:srgbClr val="231F20"/>
                </a:solidFill>
                <a:latin typeface="Times New Roman"/>
                <a:cs typeface="Times New Roman"/>
              </a:rPr>
              <a:t>).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3)</a:t>
            </a:r>
            <a:r>
              <a:rPr sz="1450" spc="40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voltage-controlled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(VCCS).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4)</a:t>
            </a:r>
            <a:r>
              <a:rPr sz="1450" spc="40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current-controlled</a:t>
            </a:r>
            <a:r>
              <a:rPr sz="14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-1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(CCCS).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7204447"/>
            <a:ext cx="358179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(a)VCVS,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ga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(d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imens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ionless)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01607" y="7204447"/>
            <a:ext cx="272825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(b)CCVS,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transresistance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(Ω)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9178028"/>
            <a:ext cx="346150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(c)VCCS,</a:t>
            </a:r>
            <a:r>
              <a:rPr sz="145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transconductance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(siemens)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20857" y="9178028"/>
            <a:ext cx="352675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(d)CCCS,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β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ga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(d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imensionless)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83739" y="9530770"/>
            <a:ext cx="414885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B050"/>
                </a:solidFill>
                <a:latin typeface="Times New Roman"/>
                <a:cs typeface="Times New Roman"/>
              </a:rPr>
              <a:t>(1.5):</a:t>
            </a:r>
            <a:r>
              <a:rPr sz="1450" b="1" spc="-63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Representation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controlled</a:t>
            </a:r>
            <a:r>
              <a:rPr sz="1450" spc="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sources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67201" y="10070951"/>
            <a:ext cx="281964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60541"/>
            <a:ext cx="1191919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Resistance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703696"/>
            <a:ext cx="7472506" cy="1497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  <a:r>
              <a:rPr sz="145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charge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5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mat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ial</a:t>
            </a:r>
            <a:r>
              <a:rPr sz="145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encounters</a:t>
            </a:r>
            <a:r>
              <a:rPr sz="145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opposing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force</a:t>
            </a:r>
            <a:r>
              <a:rPr sz="145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similar</a:t>
            </a:r>
            <a:r>
              <a:rPr sz="145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respects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mechanical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fr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ict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ion.</a:t>
            </a:r>
            <a:r>
              <a:rPr sz="145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oppos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ion,</a:t>
            </a:r>
            <a:r>
              <a:rPr sz="145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collis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ions</a:t>
            </a:r>
            <a:r>
              <a:rPr sz="145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electrons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electrons</a:t>
            </a:r>
            <a:r>
              <a:rPr sz="145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5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atoms</a:t>
            </a:r>
            <a:r>
              <a:rPr sz="145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mat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l,</a:t>
            </a:r>
            <a:r>
              <a:rPr sz="145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1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50" i="1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31">
                <a:solidFill>
                  <a:srgbClr val="000000"/>
                </a:solidFill>
                <a:latin typeface="Times New Roman"/>
                <a:cs typeface="Times New Roman"/>
              </a:rPr>
              <a:t>converts</a:t>
            </a:r>
            <a:r>
              <a:rPr sz="1450" i="1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14">
                <a:solidFill>
                  <a:srgbClr val="000000"/>
                </a:solidFill>
                <a:latin typeface="Times New Roman"/>
                <a:cs typeface="Times New Roman"/>
              </a:rPr>
              <a:t>electrical</a:t>
            </a:r>
            <a:r>
              <a:rPr sz="1450" i="1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1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50" i="1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38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450" i="1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5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i="1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energy </a:t>
            </a:r>
            <a:r>
              <a:rPr sz="1450" i="1" spc="-2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i="1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2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i="1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heat,</a:t>
            </a:r>
            <a:r>
              <a:rPr sz="1450" i="1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b="1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mat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l.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measurement</a:t>
            </a:r>
            <a:r>
              <a:rPr sz="145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7">
                <a:solidFill>
                  <a:srgbClr val="000000"/>
                </a:solidFill>
                <a:latin typeface="Times New Roman"/>
                <a:cs typeface="Times New Roman"/>
              </a:rPr>
              <a:t>ohm,</a:t>
            </a:r>
            <a:r>
              <a:rPr sz="1450" b="1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for</a:t>
            </a:r>
            <a:r>
              <a:rPr sz="1450" spc="133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VUWATM+Times New Roman"/>
                <a:cs typeface="VUWATM+Times New Roman"/>
              </a:rPr>
              <a:t>which</a:t>
            </a:r>
            <a:r>
              <a:rPr sz="1450" spc="160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VUWATM+Times New Roman"/>
                <a:cs typeface="VUWATM+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symbol</a:t>
            </a:r>
            <a:r>
              <a:rPr sz="1450" spc="14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VUWATM+Times New Roman"/>
                <a:cs typeface="VUWATM+Times New Roman"/>
              </a:rPr>
              <a:t>is</a:t>
            </a:r>
            <a:r>
              <a:rPr sz="1450" spc="298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VUWATM+Times New Roman"/>
                <a:cs typeface="VUWATM+Times New Roman"/>
              </a:rPr>
              <a:t>(Ω)</a:t>
            </a:r>
            <a:r>
              <a:rPr sz="1450" spc="158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VUWATM+Times New Roman"/>
                <a:cs typeface="VUWATM+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VUWATM+Times New Roman"/>
                <a:cs typeface="VUWATM+Times New Roman"/>
              </a:rPr>
              <a:t>capital</a:t>
            </a:r>
            <a:r>
              <a:rPr sz="1450" spc="74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VUWATM+Times New Roman"/>
                <a:cs typeface="VUWATM+Times New Roman"/>
              </a:rPr>
              <a:t>Greek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letter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omega.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933691"/>
            <a:ext cx="7456027" cy="67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5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45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uniform</a:t>
            </a:r>
            <a:r>
              <a:rPr sz="145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cross-sectional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45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determined</a:t>
            </a:r>
            <a:r>
              <a:rPr sz="145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following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four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factors: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3543672"/>
            <a:ext cx="6704111" cy="1087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23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50" b="1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450" b="1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(it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depends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nature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material).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23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70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b="1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000000"/>
                </a:solidFill>
                <a:latin typeface="Times New Roman"/>
                <a:cs typeface="Times New Roman"/>
              </a:rPr>
              <a:t>ngth</a:t>
            </a:r>
            <a:r>
              <a:rPr sz="1450" b="1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(it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ies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direct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it'</a:t>
            </a:r>
            <a:r>
              <a:rPr sz="145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length).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b="1" spc="23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50" b="1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000000"/>
                </a:solidFill>
                <a:latin typeface="Times New Roman"/>
                <a:cs typeface="Times New Roman"/>
              </a:rPr>
              <a:t>Cross-sectional</a:t>
            </a:r>
            <a:r>
              <a:rPr sz="1450" b="1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450" b="1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(it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varies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inversely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cross</a:t>
            </a:r>
            <a:r>
              <a:rPr sz="1450" spc="-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-section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conductor).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23">
                <a:solidFill>
                  <a:srgbClr val="000000"/>
                </a:solidFill>
                <a:latin typeface="Times New Roman"/>
                <a:cs typeface="Times New Roman"/>
              </a:rPr>
              <a:t>4.</a:t>
            </a:r>
            <a:r>
              <a:rPr sz="1450" b="1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0000"/>
                </a:solidFill>
                <a:latin typeface="Times New Roman"/>
                <a:cs typeface="Times New Roman"/>
              </a:rPr>
              <a:t>Temperature</a:t>
            </a:r>
            <a:r>
              <a:rPr sz="1450" b="1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(it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depends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temperature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conductor).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4563863"/>
            <a:ext cx="7444037" cy="1296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temperature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conduc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tors</a:t>
            </a:r>
            <a:r>
              <a:rPr sz="145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increases,</a:t>
            </a:r>
            <a:r>
              <a:rPr sz="1450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increased</a:t>
            </a:r>
            <a:r>
              <a:rPr sz="145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tio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part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les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VUWATM+Times New Roman"/>
                <a:cs typeface="VUWATM+Times New Roman"/>
              </a:rPr>
              <a:t>within</a:t>
            </a:r>
            <a:r>
              <a:rPr sz="1450" spc="-1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VUWATM+Times New Roman"/>
                <a:cs typeface="VUWATM+Times New Roman"/>
              </a:rPr>
              <a:t>molec</a:t>
            </a:r>
            <a:r>
              <a:rPr sz="1450" spc="-33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VUWATM+Times New Roman"/>
                <a:cs typeface="VUWATM+Times New Roman"/>
              </a:rPr>
              <a:t>ula</a:t>
            </a:r>
            <a:r>
              <a:rPr sz="1450" spc="-33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r</a:t>
            </a:r>
            <a:r>
              <a:rPr sz="1450" spc="-2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VUWATM+Times New Roman"/>
                <a:cs typeface="VUWATM+Times New Roman"/>
              </a:rPr>
              <a:t>structure</a:t>
            </a:r>
            <a:r>
              <a:rPr sz="1450" spc="6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VUWATM+Times New Roman"/>
                <a:cs typeface="VUWATM+Times New Roman"/>
              </a:rPr>
              <a:t>makes</a:t>
            </a:r>
            <a:r>
              <a:rPr sz="1450" spc="153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VUWATM+Times New Roman"/>
                <a:cs typeface="VUWATM+Times New Roman"/>
              </a:rPr>
              <a:t>it</a:t>
            </a:r>
            <a:r>
              <a:rPr sz="1450" spc="16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VUWATM+Times New Roman"/>
                <a:cs typeface="VUWATM+Times New Roman"/>
              </a:rPr>
              <a:t>inc</a:t>
            </a:r>
            <a:r>
              <a:rPr sz="1450" spc="-33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VUWATM+Times New Roman"/>
                <a:cs typeface="VUWATM+Times New Roman"/>
              </a:rPr>
              <a:t>re</a:t>
            </a:r>
            <a:r>
              <a:rPr sz="1450" spc="-33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VUWATM+Times New Roman"/>
                <a:cs typeface="VUWATM+Times New Roman"/>
              </a:rPr>
              <a:t>as</a:t>
            </a:r>
            <a:r>
              <a:rPr sz="1450" spc="-328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VUWATM+Times New Roman"/>
                <a:cs typeface="VUWATM+Times New Roman"/>
              </a:rPr>
              <a:t>ingly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 d</a:t>
            </a:r>
            <a:r>
              <a:rPr sz="1450" spc="-264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VUWATM+Times New Roman"/>
                <a:cs typeface="VUWATM+Times New Roman"/>
              </a:rPr>
              <a:t>ifficult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 for</a:t>
            </a:r>
            <a:r>
              <a:rPr sz="1450" spc="-17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VUWATM+Times New Roman"/>
                <a:cs typeface="VUWATM+Times New Roman"/>
              </a:rPr>
              <a:t>―free‖</a:t>
            </a:r>
            <a:r>
              <a:rPr sz="1450" spc="67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VUWATM+Times New Roman"/>
                <a:cs typeface="VUWATM+Times New Roman"/>
              </a:rPr>
              <a:t>carriers</a:t>
            </a:r>
            <a:r>
              <a:rPr sz="1450" spc="72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VUWATM+Times New Roman"/>
                <a:cs typeface="VUWATM+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VUWATM+Times New Roman"/>
                <a:cs typeface="VUWATM+Times New Roman"/>
              </a:rPr>
              <a:t>pass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through,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level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increases.</a:t>
            </a:r>
          </a:p>
          <a:p>
            <a:pPr marL="0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fixed</a:t>
            </a:r>
            <a:r>
              <a:rPr sz="145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temperature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20°C</a:t>
            </a:r>
            <a:r>
              <a:rPr sz="145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(room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temperature),</a:t>
            </a:r>
            <a:r>
              <a:rPr sz="145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istance</a:t>
            </a:r>
            <a:r>
              <a:rPr sz="145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related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factors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15384" y="5593452"/>
            <a:ext cx="292785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2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70C0"/>
                </a:solidFill>
                <a:latin typeface="Times New Roman"/>
                <a:cs typeface="Times New Roman"/>
              </a:rPr>
              <a:t>(1.5):</a:t>
            </a:r>
            <a:r>
              <a:rPr sz="1450" spc="-6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Resist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ivit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Materials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7727" y="5782119"/>
            <a:ext cx="28928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UJFJVJ+Cambria Math"/>
                <a:cs typeface="UJFJVJ+Cambria Math"/>
              </a:rPr>
              <a:t>푙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5908032"/>
            <a:ext cx="54234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R</a:t>
            </a:r>
            <a:r>
              <a:rPr sz="1450" spc="18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α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2580" y="5908032"/>
            <a:ext cx="546366" cy="1029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VUWATM+Times New Roman"/>
                <a:cs typeface="VUWATM+Times New Roman"/>
              </a:rPr>
              <a:t>(Ω)</a:t>
            </a:r>
          </a:p>
          <a:p>
            <a:pPr marL="19050" marR="0">
              <a:lnSpc>
                <a:spcPts val="1580"/>
              </a:lnSpc>
              <a:spcBef>
                <a:spcPts val="2722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VUWATM+Times New Roman"/>
                <a:cs typeface="VUWATM+Times New Roman"/>
              </a:rPr>
              <a:t>(Ω)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48677" y="6030023"/>
            <a:ext cx="34067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UJFJVJ+Cambria Math"/>
                <a:cs typeface="UJFJVJ+Cambria Math"/>
              </a:rPr>
              <a:t>퐴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20444" y="6335204"/>
            <a:ext cx="28928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UJFJVJ+Cambria Math"/>
                <a:cs typeface="UJFJVJ+Cambria Math"/>
              </a:rPr>
              <a:t>푙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3559" y="6460863"/>
            <a:ext cx="68051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R</a:t>
            </a:r>
            <a:r>
              <a:rPr sz="1450" spc="18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ρ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01394" y="6583108"/>
            <a:ext cx="34067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UJFJVJ+Cambria Math"/>
                <a:cs typeface="UJFJVJ+Cambria Math"/>
              </a:rPr>
              <a:t>퐴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01394" y="6887433"/>
            <a:ext cx="325115" cy="645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UJFJVJ+Cambria Math"/>
                <a:cs typeface="UJFJVJ+Cambria Math"/>
              </a:rPr>
              <a:t>퐴</a:t>
            </a:r>
          </a:p>
          <a:p>
            <a:pPr marL="19050" marR="0">
              <a:lnSpc>
                <a:spcPts val="1406"/>
              </a:lnSpc>
              <a:spcBef>
                <a:spcPts val="471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UJFJVJ+Cambria Math"/>
                <a:cs typeface="UJFJVJ+Cambria Math"/>
              </a:rPr>
              <a:t>푙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3559" y="6947984"/>
            <a:ext cx="711615" cy="552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ρ</a:t>
            </a:r>
            <a:r>
              <a:rPr sz="1450" spc="36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=</a:t>
            </a:r>
            <a:r>
              <a:rPr sz="1450" spc="-125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750">
                <a:solidFill>
                  <a:srgbClr val="000000"/>
                </a:solidFill>
                <a:latin typeface="UJFJVJ+Cambria Math"/>
                <a:cs typeface="UJFJVJ+Cambria Math"/>
              </a:rPr>
              <a:t>푅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716785" y="6994897"/>
            <a:ext cx="71803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VUWATM+Times New Roman"/>
                <a:cs typeface="VUWATM+Times New Roman"/>
              </a:rPr>
              <a:t>(Ω.m)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7471529"/>
            <a:ext cx="4335840" cy="1096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VUWATM+Times New Roman"/>
                <a:cs typeface="VUWATM+Times New Roman"/>
              </a:rPr>
              <a:t>Where</a:t>
            </a:r>
            <a:r>
              <a:rPr sz="1450" spc="77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ρ</a:t>
            </a:r>
            <a:r>
              <a:rPr sz="1450" spc="110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VUWATM+Times New Roman"/>
                <a:cs typeface="VUWATM+Times New Roman"/>
              </a:rPr>
              <a:t>(Greek</a:t>
            </a:r>
            <a:r>
              <a:rPr sz="1450" spc="14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VUWATM+Times New Roman"/>
                <a:cs typeface="VUWATM+Times New Roman"/>
              </a:rPr>
              <a:t>letter</a:t>
            </a:r>
            <a:r>
              <a:rPr sz="1450" spc="72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VUWATM+Times New Roman"/>
                <a:cs typeface="VUWATM+Times New Roman"/>
              </a:rPr>
              <a:t>rho)</a:t>
            </a:r>
            <a:r>
              <a:rPr sz="1450" spc="148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VUWATM+Times New Roman"/>
                <a:cs typeface="VUWATM+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>
                <a:solidFill>
                  <a:srgbClr val="000000"/>
                </a:solidFill>
                <a:latin typeface="VUWATM+Times New Roman"/>
                <a:cs typeface="VUWATM+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VUWATM+Times New Roman"/>
                <a:cs typeface="VUWATM+Times New Roman"/>
              </a:rPr>
              <a:t>characteristic</a:t>
            </a:r>
            <a:r>
              <a:rPr sz="1450" spc="136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VUWATM+Times New Roman"/>
                <a:cs typeface="VUWATM+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VUWATM+Times New Roman"/>
                <a:cs typeface="VUWATM+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VUWATM+Times New Roman"/>
                <a:cs typeface="VUWATM+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mater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ial</a:t>
            </a:r>
            <a:r>
              <a:rPr sz="145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lled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specific</a:t>
            </a:r>
            <a:r>
              <a:rPr sz="1450" b="1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b="1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4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b="1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000000"/>
                </a:solidFill>
                <a:latin typeface="Times New Roman"/>
                <a:cs typeface="Times New Roman"/>
              </a:rPr>
              <a:t>ta</a:t>
            </a:r>
            <a:r>
              <a:rPr sz="1450" b="1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7">
                <a:solidFill>
                  <a:srgbClr val="000000"/>
                </a:solidFill>
                <a:latin typeface="Times New Roman"/>
                <a:cs typeface="Times New Roman"/>
              </a:rPr>
              <a:t>nce</a:t>
            </a:r>
            <a:r>
              <a:rPr sz="1450" b="1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0000"/>
                </a:solidFill>
                <a:latin typeface="Times New Roman"/>
                <a:cs typeface="Times New Roman"/>
              </a:rPr>
              <a:t>resistivity,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 i="1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length</a:t>
            </a:r>
            <a:r>
              <a:rPr sz="145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material,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i="1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cross-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sectional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material.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67201" y="10070951"/>
            <a:ext cx="281964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60541"/>
            <a:ext cx="1372805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Conductance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598921"/>
            <a:ext cx="7453539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finding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reciprocal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mat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l,</a:t>
            </a:r>
            <a:r>
              <a:rPr sz="145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how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well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conduct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elec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tric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ity.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conductance,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symbol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G,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Siemens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(S)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(moh).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form,</a:t>
            </a:r>
            <a:r>
              <a:rPr sz="145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conductance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7727" y="2350198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2475856"/>
            <a:ext cx="559760" cy="1697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0" marR="0">
              <a:lnSpc>
                <a:spcPts val="1580"/>
              </a:lnSpc>
              <a:spcBef>
                <a:spcPts val="3149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0" marR="0">
              <a:lnSpc>
                <a:spcPts val="1580"/>
              </a:lnSpc>
              <a:spcBef>
                <a:spcPts val="330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26589" y="2475856"/>
            <a:ext cx="115495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(s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iemens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8202" y="2598229"/>
            <a:ext cx="338695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6777" y="2950908"/>
            <a:ext cx="34067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HJUVEK+Cambria Math"/>
                <a:cs typeface="HJUVEK+Cambria Math"/>
              </a:rPr>
              <a:t>퐴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8202" y="3198558"/>
            <a:ext cx="383196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4">
                <a:solidFill>
                  <a:srgbClr val="000000"/>
                </a:solidFill>
                <a:latin typeface="HJUVEK+Cambria Math"/>
                <a:cs typeface="HJUVEK+Cambria Math"/>
              </a:rPr>
              <a:t>휌푙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58202" y="3570414"/>
            <a:ext cx="426492" cy="67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8">
                <a:solidFill>
                  <a:srgbClr val="000000"/>
                </a:solidFill>
                <a:latin typeface="HJUVEK+Cambria Math"/>
                <a:cs typeface="HJUVEK+Cambria Math"/>
              </a:rPr>
              <a:t>훾퐴</a:t>
            </a:r>
          </a:p>
          <a:p>
            <a:pPr marL="66992" marR="0">
              <a:lnSpc>
                <a:spcPts val="1494"/>
              </a:lnSpc>
              <a:spcBef>
                <a:spcPts val="40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HJUVEK+Cambria Math"/>
                <a:cs typeface="HJUVEK+Cambria Math"/>
              </a:rPr>
              <a:t>푙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12314" y="3696454"/>
            <a:ext cx="49830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(S)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92174" y="3970845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1184" y="4086046"/>
            <a:ext cx="103664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HJUVEK+Cambria Math"/>
                <a:cs typeface="HJUVEK+Cambria Math"/>
              </a:rPr>
              <a:t>훾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40204" y="4096757"/>
            <a:ext cx="33708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onduc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tivity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mat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ial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[s/m])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92174" y="4218749"/>
            <a:ext cx="32952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HJUVEK+Cambria Math"/>
                <a:cs typeface="HJUVEK+Cambria Math"/>
              </a:rPr>
              <a:t>휌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759071" y="4375530"/>
            <a:ext cx="2667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-6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4401938"/>
            <a:ext cx="7451449" cy="88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87">
                <a:solidFill>
                  <a:srgbClr val="000000"/>
                </a:solidFill>
                <a:latin typeface="Times New Roman"/>
                <a:cs typeface="Times New Roman"/>
              </a:rPr>
              <a:t>MΩ</a:t>
            </a:r>
            <a:r>
              <a:rPr sz="145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conductance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8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S,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equiva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conductance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350" baseline="46551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  <a:r>
              <a:rPr sz="1350" spc="112" baseline="46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S.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larger</a:t>
            </a:r>
            <a:r>
              <a:rPr sz="145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conductance,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therefore,</a:t>
            </a:r>
            <a:r>
              <a:rPr sz="145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greater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conductivit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y.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5431146"/>
            <a:ext cx="7457988" cy="887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5: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5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relative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decrease</a:t>
            </a:r>
            <a:r>
              <a:rPr sz="145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conductivity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conductor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reduced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30%</a:t>
            </a:r>
            <a:r>
              <a:rPr sz="145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length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increased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40%?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tivit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ixed.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44244" y="6019550"/>
            <a:ext cx="298567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39494" y="6075751"/>
            <a:ext cx="286815" cy="569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i</a:t>
            </a:r>
          </a:p>
          <a:p>
            <a:pPr marL="9525" marR="0">
              <a:lnSpc>
                <a:spcPts val="1318"/>
              </a:lnSpc>
              <a:spcBef>
                <a:spcPts val="267"/>
              </a:spcBef>
              <a:spcAft>
                <a:spcPct val="0"/>
              </a:spcAft>
            </a:pPr>
            <a:r>
              <a:rPr sz="1100" spc="75">
                <a:solidFill>
                  <a:srgbClr val="000000"/>
                </a:solidFill>
                <a:latin typeface="Cambria Math"/>
                <a:cs typeface="Cambria Math"/>
              </a:rPr>
              <a:t>l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i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6117582"/>
            <a:ext cx="58833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77227" y="6205854"/>
            <a:ext cx="539718" cy="44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900" spc="1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HJUVEK+Cambria Math"/>
                <a:cs typeface="HJUVEK+Cambria Math"/>
              </a:rPr>
              <a:t>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91869" y="6333307"/>
            <a:ext cx="2153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3559" y="6575416"/>
            <a:ext cx="625397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subscript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i</a:t>
            </a:r>
            <a:r>
              <a:rPr sz="145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ial</a:t>
            </a:r>
            <a:r>
              <a:rPr sz="145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value.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subscript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new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value: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63294" y="6858384"/>
            <a:ext cx="373363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64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3559" y="6956797"/>
            <a:ext cx="59786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237351" y="6956797"/>
            <a:ext cx="668907" cy="1010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0" marR="0">
              <a:lnSpc>
                <a:spcPts val="1580"/>
              </a:lnSpc>
              <a:spcBef>
                <a:spcPts val="2622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77227" y="7045070"/>
            <a:ext cx="549243" cy="44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900" spc="1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HJUVEK+Cambria Math"/>
                <a:cs typeface="HJUVEK+Cambria Math"/>
              </a:rPr>
              <a:t>ρ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87119" y="7087365"/>
            <a:ext cx="297163" cy="3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650" spc="75" baseline="31578">
                <a:solidFill>
                  <a:srgbClr val="000000"/>
                </a:solidFill>
                <a:latin typeface="Cambria Math"/>
                <a:cs typeface="Cambria Math"/>
              </a:rPr>
              <a:t>l</a:t>
            </a: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01394" y="717214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10919" y="7392547"/>
            <a:ext cx="373363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64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91184" y="7490579"/>
            <a:ext cx="59786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24852" y="7578852"/>
            <a:ext cx="539718" cy="44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900" spc="10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HJUVEK+Cambria Math"/>
                <a:cs typeface="HJUVEK+Cambria Math"/>
              </a:rPr>
              <a:t>ρ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25219" y="7621147"/>
            <a:ext cx="297480" cy="382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650" spc="79" baseline="31789">
                <a:solidFill>
                  <a:srgbClr val="000000"/>
                </a:solidFill>
                <a:latin typeface="Cambria Math"/>
                <a:cs typeface="Cambria Math"/>
              </a:rPr>
              <a:t>l</a:t>
            </a: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39494" y="7706176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3559" y="7938507"/>
            <a:ext cx="1086739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69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-11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0.7 </a:t>
            </a:r>
            <a:r>
              <a:rPr sz="1450" spc="-63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256401" y="7938507"/>
            <a:ext cx="668907" cy="78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…(3)</a:t>
            </a:r>
          </a:p>
          <a:p>
            <a:pPr marL="0" marR="0">
              <a:lnSpc>
                <a:spcPts val="1580"/>
              </a:lnSpc>
              <a:spcBef>
                <a:spcPts val="822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…(4)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39127" y="8243689"/>
            <a:ext cx="934085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1.4 </a:t>
            </a:r>
            <a:r>
              <a:rPr sz="1450" spc="-99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3559" y="8558267"/>
            <a:ext cx="289754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Substitute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(4)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(2).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10919" y="8841489"/>
            <a:ext cx="573642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49">
                <a:solidFill>
                  <a:srgbClr val="000000"/>
                </a:solidFill>
                <a:latin typeface="Cambria Math"/>
                <a:cs typeface="Cambria Math"/>
              </a:rPr>
              <a:t>0.7A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745360" y="8841489"/>
            <a:ext cx="402961" cy="605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33">
                <a:solidFill>
                  <a:srgbClr val="000000"/>
                </a:solidFill>
                <a:latin typeface="Cambria Math"/>
                <a:cs typeface="Cambria Math"/>
              </a:rPr>
              <a:t>0.7</a:t>
            </a:r>
          </a:p>
          <a:p>
            <a:pPr marL="0" marR="0">
              <a:lnSpc>
                <a:spcPts val="1318"/>
              </a:lnSpc>
              <a:spcBef>
                <a:spcPts val="482"/>
              </a:spcBef>
              <a:spcAft>
                <a:spcPct val="0"/>
              </a:spcAft>
            </a:pPr>
            <a:r>
              <a:rPr sz="1100" spc="33">
                <a:solidFill>
                  <a:srgbClr val="000000"/>
                </a:solidFill>
                <a:latin typeface="Cambria Math"/>
                <a:cs typeface="Cambria Math"/>
              </a:rPr>
              <a:t>1.4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231770" y="8841489"/>
            <a:ext cx="373363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64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147060" y="8860539"/>
            <a:ext cx="364219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3559" y="8939648"/>
            <a:ext cx="59786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554480" y="8939648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983739" y="8910836"/>
            <a:ext cx="447915" cy="53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9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527300" y="8928937"/>
            <a:ext cx="80641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0.5</a:t>
            </a:r>
            <a:r>
              <a:rPr sz="145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423920" y="8939648"/>
            <a:ext cx="886459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0.5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77227" y="9027921"/>
            <a:ext cx="549243" cy="44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900" spc="1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HJUVEK+Cambria Math"/>
                <a:cs typeface="HJUVEK+Cambria Math"/>
              </a:rPr>
              <a:t>ρ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174620" y="9033712"/>
            <a:ext cx="519413" cy="488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HJUVEK+Cambria Math"/>
                <a:cs typeface="HJUVEK+Cambria Math"/>
              </a:rPr>
              <a:t>ρ</a:t>
            </a:r>
          </a:p>
          <a:p>
            <a:pPr marL="180975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75">
                <a:solidFill>
                  <a:srgbClr val="000000"/>
                </a:solidFill>
                <a:latin typeface="Cambria Math"/>
                <a:cs typeface="Cambria Math"/>
              </a:rPr>
              <a:t>l</a:t>
            </a:r>
            <a:r>
              <a:rPr sz="1400" baseline="-27454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9525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089910" y="9024187"/>
            <a:ext cx="453506" cy="455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HJUVEK+Cambria Math"/>
                <a:cs typeface="HJUVEK+Cambria Math"/>
              </a:rPr>
              <a:t>ρ</a:t>
            </a:r>
          </a:p>
          <a:p>
            <a:pPr marL="17183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l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087119" y="9070216"/>
            <a:ext cx="631173" cy="411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50">
                <a:solidFill>
                  <a:srgbClr val="000000"/>
                </a:solidFill>
                <a:latin typeface="Cambria Math"/>
                <a:cs typeface="Cambria Math"/>
              </a:rPr>
              <a:t>×1.4l</a:t>
            </a:r>
            <a:r>
              <a:rPr sz="1400" baseline="-27454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185541" y="9117147"/>
            <a:ext cx="363838" cy="345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950" spc="164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001394" y="9155247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767201" y="10070951"/>
            <a:ext cx="281964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688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2019-10-29T09:33:04Z</dcterms:modified>
</cp:coreProperties>
</file>